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0"/>
  </p:notesMasterIdLst>
  <p:sldIdLst>
    <p:sldId id="256" r:id="rId2"/>
    <p:sldId id="258" r:id="rId3"/>
    <p:sldId id="259" r:id="rId4"/>
    <p:sldId id="260" r:id="rId5"/>
    <p:sldId id="261" r:id="rId6"/>
    <p:sldId id="263" r:id="rId7"/>
    <p:sldId id="262" r:id="rId8"/>
    <p:sldId id="270" r:id="rId9"/>
    <p:sldId id="271" r:id="rId10"/>
    <p:sldId id="272" r:id="rId11"/>
    <p:sldId id="273" r:id="rId12"/>
    <p:sldId id="274" r:id="rId13"/>
    <p:sldId id="275" r:id="rId14"/>
    <p:sldId id="276" r:id="rId15"/>
    <p:sldId id="277" r:id="rId16"/>
    <p:sldId id="278" r:id="rId17"/>
    <p:sldId id="279" r:id="rId18"/>
    <p:sldId id="281" r:id="rId19"/>
    <p:sldId id="282" r:id="rId20"/>
    <p:sldId id="283" r:id="rId21"/>
    <p:sldId id="284" r:id="rId22"/>
    <p:sldId id="285" r:id="rId23"/>
    <p:sldId id="286" r:id="rId24"/>
    <p:sldId id="287" r:id="rId25"/>
    <p:sldId id="288" r:id="rId26"/>
    <p:sldId id="289" r:id="rId27"/>
    <p:sldId id="290" r:id="rId28"/>
    <p:sldId id="292" r:id="rId29"/>
    <p:sldId id="295" r:id="rId30"/>
    <p:sldId id="293" r:id="rId31"/>
    <p:sldId id="291" r:id="rId32"/>
    <p:sldId id="264" r:id="rId33"/>
    <p:sldId id="265" r:id="rId34"/>
    <p:sldId id="266" r:id="rId35"/>
    <p:sldId id="269" r:id="rId36"/>
    <p:sldId id="329" r:id="rId37"/>
    <p:sldId id="294" r:id="rId38"/>
    <p:sldId id="296" r:id="rId39"/>
    <p:sldId id="297" r:id="rId40"/>
    <p:sldId id="301"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Helvetica Neue" panose="020B0604020202020204" charset="0"/>
      <p:regular r:id="rId69"/>
      <p:bold r:id="rId70"/>
      <p:italic r:id="rId71"/>
      <p:boldItalic r:id="rId72"/>
    </p:embeddedFont>
    <p:embeddedFont>
      <p:font typeface="Merriweather Sans" pitchFamily="2"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Open Sans ExtraBold" panose="020B0906030804020204" pitchFamily="34" charset="0"/>
      <p:bold r:id="rId81"/>
      <p:boldItalic r:id="rId82"/>
    </p:embeddedFont>
    <p:embeddedFont>
      <p:font typeface="Roboto Mono Medium" panose="00000009000000000000" pitchFamily="49"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3C9073-3ECB-4D81-900F-2AE6C5652E68}">
  <a:tblStyle styleId="{A93C9073-3ECB-4D81-900F-2AE6C5652E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058" autoAdjust="0"/>
  </p:normalViewPr>
  <p:slideViewPr>
    <p:cSldViewPr snapToGrid="0">
      <p:cViewPr>
        <p:scale>
          <a:sx n="100" d="100"/>
          <a:sy n="100" d="100"/>
        </p:scale>
        <p:origin x="1914" y="-4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presProps" Target="pres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7a8ed76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87a8ed767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Thank you Sid for arranging this and inviting me for the Neo4j introduction session for APAC.</a:t>
            </a:r>
          </a:p>
          <a:p>
            <a:pPr marL="0" marR="0" lvl="0" indent="0" algn="l" rtl="0">
              <a:lnSpc>
                <a:spcPct val="100000"/>
              </a:lnSpc>
              <a:spcBef>
                <a:spcPts val="0"/>
              </a:spcBef>
              <a:spcAft>
                <a:spcPts val="0"/>
              </a:spcAft>
              <a:buSzPts val="1100"/>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Hello everyone. Good morning, good afternoon, good evening based on what time zone you are in. </a:t>
            </a:r>
          </a:p>
          <a:p>
            <a:pPr marL="0" marR="0" lvl="0" indent="0" algn="l" rtl="0">
              <a:lnSpc>
                <a:spcPct val="100000"/>
              </a:lnSpc>
              <a:spcBef>
                <a:spcPts val="0"/>
              </a:spcBef>
              <a:spcAft>
                <a:spcPts val="0"/>
              </a:spcAft>
              <a:buSzPts val="1100"/>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My name is Chintan Desai. I am based in Pune, India. I am a Software Engineer. </a:t>
            </a: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Currently working with Nice Systems Limited. Here because of my love for Graphs, and Neo4j Graph Databases.</a:t>
            </a: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I spent a good amount of time as a Consulting Engineer at Neo4j and now trying to contribute my part to the community.</a:t>
            </a:r>
          </a:p>
          <a:p>
            <a:pPr marL="0" marR="0" lvl="0" indent="0" algn="l" rtl="0">
              <a:lnSpc>
                <a:spcPct val="100000"/>
              </a:lnSpc>
              <a:spcBef>
                <a:spcPts val="0"/>
              </a:spcBef>
              <a:spcAft>
                <a:spcPts val="0"/>
              </a:spcAft>
              <a:buSzPts val="1100"/>
              <a:buNone/>
            </a:pPr>
            <a:endParaRPr lang="en-US"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Today we will go through introduction of Neo4j. We will cover the basics of graph and graph-based problems.</a:t>
            </a: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Then we will discuss about Graph database and have an introduction of Neo4j Property Graph Database.</a:t>
            </a: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Then we will do some hands on so you can get started with Neo4j.</a:t>
            </a:r>
          </a:p>
          <a:p>
            <a:pPr marL="0" marR="0" lvl="0" indent="0" algn="l" rtl="0">
              <a:lnSpc>
                <a:spcPct val="100000"/>
              </a:lnSpc>
              <a:spcBef>
                <a:spcPts val="0"/>
              </a:spcBef>
              <a:spcAft>
                <a:spcPts val="0"/>
              </a:spcAft>
              <a:buSzPts val="1100"/>
              <a:buNone/>
            </a:pPr>
            <a:r>
              <a:rPr lang="en-US" sz="1200" b="0" i="0" u="none" strike="noStrike" cap="none" dirty="0">
                <a:solidFill>
                  <a:schemeClr val="dk1"/>
                </a:solidFill>
                <a:latin typeface="Calibri"/>
                <a:ea typeface="Calibri"/>
                <a:cs typeface="Calibri"/>
                <a:sym typeface="Calibri"/>
              </a:rPr>
              <a:t>In the end we will talk about how you can move ahead in your Graph Database journey.</a:t>
            </a:r>
          </a:p>
        </p:txBody>
      </p:sp>
      <p:sp>
        <p:nvSpPr>
          <p:cNvPr id="221" name="Google Shape;221;g87a8ed7679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7a8ed7679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7a8ed7679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Graphs are practically everywhere.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search images on google with problem and many of the times you will see a graph-based representation image coming up as a solution.</a:t>
            </a:r>
          </a:p>
          <a:p>
            <a:pPr marL="0" lvl="0" indent="0" algn="l" rtl="0">
              <a:spcBef>
                <a:spcPts val="0"/>
              </a:spcBef>
              <a:spcAft>
                <a:spcPts val="0"/>
              </a:spcAft>
              <a:buNone/>
            </a:pPr>
            <a:r>
              <a:rPr lang="en-US" dirty="0"/>
              <a:t>Many times, when we have a problem, we tend to draw the connectivity and data flow for the problem to arrive at a solution.</a:t>
            </a:r>
          </a:p>
          <a:p>
            <a:pPr marL="0" lvl="0" indent="0" algn="l" rtl="0">
              <a:spcBef>
                <a:spcPts val="0"/>
              </a:spcBef>
              <a:spcAft>
                <a:spcPts val="0"/>
              </a:spcAft>
              <a:buNone/>
            </a:pPr>
            <a:endParaRPr lang="en-US" dirty="0"/>
          </a:p>
        </p:txBody>
      </p:sp>
      <p:sp>
        <p:nvSpPr>
          <p:cNvPr id="331" name="Google Shape;331;g87a8ed7679_0_57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80c4838f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g880c4838f8_0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rPr>
              <a:t>Okay, So actually everything that you can connect is a graph.</a:t>
            </a:r>
          </a:p>
          <a:p>
            <a:pPr marL="0" lvl="0" indent="0" algn="l" rtl="0">
              <a:spcBef>
                <a:spcPts val="0"/>
              </a:spcBef>
              <a:spcAft>
                <a:spcPts val="0"/>
              </a:spcAft>
              <a:buClr>
                <a:schemeClr val="dk1"/>
              </a:buClr>
              <a:buSzPts val="1100"/>
              <a:buFont typeface="Arial"/>
              <a:buNone/>
            </a:pPr>
            <a:endParaRPr lang="en"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So, I always say there's no such thing as disconnected pieces of information in the world, right? </a:t>
            </a:r>
          </a:p>
          <a:p>
            <a:pPr marL="0" lvl="0" indent="0" algn="l" rtl="0">
              <a:spcBef>
                <a:spcPts val="0"/>
              </a:spcBef>
              <a:spcAft>
                <a:spcPts val="0"/>
              </a:spcAft>
              <a:buClr>
                <a:schemeClr val="dk1"/>
              </a:buClr>
              <a:buSzPts val="1100"/>
              <a:buFont typeface="Arial"/>
              <a:buNone/>
            </a:pPr>
            <a:r>
              <a:rPr lang="en" sz="1400" dirty="0">
                <a:solidFill>
                  <a:schemeClr val="dk1"/>
                </a:solidFill>
              </a:rPr>
              <a:t>So, there's people who have connections, historical events which kind of have reasons why they happen, but they also have outcomes.</a:t>
            </a:r>
          </a:p>
          <a:p>
            <a:pPr marL="0" lvl="0" indent="0" algn="l" rtl="0">
              <a:spcBef>
                <a:spcPts val="0"/>
              </a:spcBef>
              <a:spcAft>
                <a:spcPts val="0"/>
              </a:spcAft>
              <a:buClr>
                <a:schemeClr val="dk1"/>
              </a:buClr>
              <a:buSzPts val="1100"/>
              <a:buFont typeface="Arial"/>
              <a:buNone/>
            </a:pPr>
            <a:r>
              <a:rPr lang="en" sz="1400" dirty="0">
                <a:solidFill>
                  <a:schemeClr val="dk1"/>
                </a:solidFill>
              </a:rPr>
              <a:t>There is things like proteins in biology, for instance, right?</a:t>
            </a:r>
          </a:p>
          <a:p>
            <a:pPr marL="0" lvl="0" indent="0" algn="l" rtl="0">
              <a:spcBef>
                <a:spcPts val="0"/>
              </a:spcBef>
              <a:spcAft>
                <a:spcPts val="0"/>
              </a:spcAft>
              <a:buClr>
                <a:schemeClr val="dk1"/>
              </a:buClr>
              <a:buSzPts val="1100"/>
              <a:buFont typeface="Arial"/>
              <a:buNone/>
            </a:pPr>
            <a:r>
              <a:rPr lang="en" sz="1400" dirty="0">
                <a:solidFill>
                  <a:schemeClr val="dk1"/>
                </a:solidFill>
              </a:rPr>
              <a:t>There are things like markets, economic markets. Especially today, we see that a lot, like there's so many dependencies on markets.</a:t>
            </a:r>
          </a:p>
          <a:p>
            <a:pPr marL="0" lvl="0" indent="0" algn="l" rtl="0">
              <a:spcBef>
                <a:spcPts val="0"/>
              </a:spcBef>
              <a:spcAft>
                <a:spcPts val="0"/>
              </a:spcAft>
              <a:buClr>
                <a:schemeClr val="dk1"/>
              </a:buClr>
              <a:buSzPts val="1100"/>
              <a:buFont typeface="Arial"/>
              <a:buNone/>
            </a:pPr>
            <a:r>
              <a:rPr lang="en" sz="1400" dirty="0">
                <a:solidFill>
                  <a:schemeClr val="dk1"/>
                </a:solidFill>
              </a:rPr>
              <a:t>If just directly, but also transitively. So not just the organization that's cut off from the market, but also all their dependents, right? So things like network dependencies in software. For instance, what about my libraries and the libraries' libsomeone cuts someone else off a market, then they have a lot of problems, right? </a:t>
            </a:r>
          </a:p>
          <a:p>
            <a:pPr marL="0" lvl="0" indent="0" algn="l" rtl="0">
              <a:spcBef>
                <a:spcPts val="0"/>
              </a:spcBef>
              <a:spcAft>
                <a:spcPts val="0"/>
              </a:spcAft>
              <a:buClr>
                <a:schemeClr val="dk1"/>
              </a:buClr>
              <a:buSzPts val="1100"/>
              <a:buFont typeface="Arial"/>
              <a:buNone/>
            </a:pPr>
            <a:r>
              <a:rPr lang="en" sz="1400" dirty="0">
                <a:solidFill>
                  <a:schemeClr val="dk1"/>
                </a:solidFill>
              </a:rPr>
              <a:t>And what about security there, right? So, what happens if one of these libraries that I'm not directly depending on but I'm depending on like three steps removed has a security issue? I'm still affected by that because I transitively use this library. </a:t>
            </a:r>
          </a:p>
          <a:p>
            <a:pPr marL="0" lvl="0" indent="0" algn="l" rtl="0">
              <a:spcBef>
                <a:spcPts val="0"/>
              </a:spcBef>
              <a:spcAft>
                <a:spcPts val="0"/>
              </a:spcAft>
              <a:buClr>
                <a:schemeClr val="dk1"/>
              </a:buClr>
              <a:buSzPts val="1100"/>
              <a:buFont typeface="Arial"/>
              <a:buNone/>
            </a:pPr>
            <a:endParaRPr lang="en"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rPr>
              <a:t>So,</a:t>
            </a:r>
            <a:r>
              <a:rPr lang="en" sz="1400" dirty="0">
                <a:solidFill>
                  <a:schemeClr val="dk1"/>
                </a:solidFill>
              </a:rPr>
              <a:t> there's lots of things. So here, for instance, water is a very simple molecule, H2 &amp; O.</a:t>
            </a:r>
          </a:p>
          <a:p>
            <a:pPr marL="0" lvl="0" indent="0" algn="l" rtl="0">
              <a:spcBef>
                <a:spcPts val="0"/>
              </a:spcBef>
              <a:spcAft>
                <a:spcPts val="0"/>
              </a:spcAft>
              <a:buClr>
                <a:schemeClr val="dk1"/>
              </a:buClr>
              <a:buSzPts val="1100"/>
              <a:buFont typeface="Arial"/>
              <a:buNone/>
            </a:pPr>
            <a:endParaRPr lang="en"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And so, transport networks, there's like information networks, there's even like data centers and all the cabling routers, switches and so on.</a:t>
            </a:r>
          </a:p>
          <a:p>
            <a:pPr marL="0" lvl="0" indent="0" algn="l" rtl="0">
              <a:spcBef>
                <a:spcPts val="0"/>
              </a:spcBef>
              <a:spcAft>
                <a:spcPts val="0"/>
              </a:spcAft>
              <a:buClr>
                <a:schemeClr val="dk1"/>
              </a:buClr>
              <a:buSzPts val="1100"/>
              <a:buFont typeface="Arial"/>
              <a:buNone/>
            </a:pPr>
            <a:r>
              <a:rPr lang="en" sz="1400" dirty="0">
                <a:solidFill>
                  <a:schemeClr val="dk1"/>
                </a:solidFill>
              </a:rPr>
              <a:t>So </a:t>
            </a:r>
            <a:r>
              <a:rPr lang="en-US" sz="1400" dirty="0">
                <a:solidFill>
                  <a:schemeClr val="dk1"/>
                </a:solidFill>
              </a:rPr>
              <a:t>basically,</a:t>
            </a:r>
            <a:r>
              <a:rPr lang="en" sz="1400" dirty="0">
                <a:solidFill>
                  <a:schemeClr val="dk1"/>
                </a:solidFill>
              </a:rPr>
              <a:t> the means are endless. </a:t>
            </a:r>
          </a:p>
          <a:p>
            <a:pPr marL="0" lvl="0" indent="0" algn="l" rtl="0">
              <a:spcBef>
                <a:spcPts val="0"/>
              </a:spcBef>
              <a:spcAft>
                <a:spcPts val="0"/>
              </a:spcAft>
              <a:buClr>
                <a:schemeClr val="dk1"/>
              </a:buClr>
              <a:buSzPts val="1100"/>
              <a:buFont typeface="Arial"/>
              <a:buNone/>
            </a:pPr>
            <a:endParaRPr lang="en" sz="1400" dirty="0">
              <a:solidFill>
                <a:schemeClr val="dk1"/>
              </a:solidFill>
            </a:endParaRPr>
          </a:p>
          <a:p>
            <a:pPr marL="0" lvl="0" indent="0" algn="l" rtl="0">
              <a:spcBef>
                <a:spcPts val="0"/>
              </a:spcBef>
              <a:spcAft>
                <a:spcPts val="0"/>
              </a:spcAft>
              <a:buNone/>
            </a:pPr>
            <a:r>
              <a:rPr lang="en-US" sz="1400" dirty="0"/>
              <a:t>So, imagine if we can save the flow or connectivity in the same way as we think or draw on paper?</a:t>
            </a:r>
          </a:p>
          <a:p>
            <a:pPr marL="0" lvl="0" indent="0" algn="l" rtl="0">
              <a:spcBef>
                <a:spcPts val="0"/>
              </a:spcBef>
              <a:spcAft>
                <a:spcPts val="0"/>
              </a:spcAft>
              <a:buNone/>
            </a:pPr>
            <a:r>
              <a:rPr lang="en-US" sz="1400" dirty="0"/>
              <a:t>That is what a Graph Database is. It saves the data in a same manner as per representation.</a:t>
            </a:r>
          </a:p>
          <a:p>
            <a:pPr marL="0" lvl="0" indent="0" algn="l" rtl="0">
              <a:spcBef>
                <a:spcPts val="0"/>
              </a:spcBef>
              <a:spcAft>
                <a:spcPts val="0"/>
              </a:spcAft>
              <a:buNone/>
            </a:pPr>
            <a:r>
              <a:rPr lang="en-US" sz="1400" dirty="0"/>
              <a:t>Nodes &amp; Edges.</a:t>
            </a: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lnSpc>
                <a:spcPct val="117999"/>
              </a:lnSpc>
              <a:spcBef>
                <a:spcPts val="0"/>
              </a:spcBef>
              <a:spcAft>
                <a:spcPts val="0"/>
              </a:spcAft>
              <a:buNone/>
            </a:pPr>
            <a:endParaRPr sz="2200" dirty="0">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3ac7fa3b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63ac7fa3b2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If we look into some exciting real-world examples, there are many.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Like the Panama Papers, came out in 2013, exposing many HNI’s involvement in some fishy practices.</a:t>
            </a:r>
            <a:endParaRPr dirty="0"/>
          </a:p>
        </p:txBody>
      </p:sp>
      <p:sp>
        <p:nvSpPr>
          <p:cNvPr id="343" name="Google Shape;343;g163ac7fa3b2_0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81502d0bd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research was done using the Graph Database. You can see the Graph data model that was used in research and investigation.</a:t>
            </a:r>
            <a:endParaRPr dirty="0"/>
          </a:p>
        </p:txBody>
      </p:sp>
      <p:sp>
        <p:nvSpPr>
          <p:cNvPr id="349" name="Google Shape;349;g881502d0b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963c9ee95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And it revealed some serious and not previously known information, news created a lot of movements.</a:t>
            </a:r>
            <a:endParaRPr dirty="0"/>
          </a:p>
        </p:txBody>
      </p:sp>
      <p:sp>
        <p:nvSpPr>
          <p:cNvPr id="356" name="Google Shape;356;g16963c9ee9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63ac7fa3b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63ac7fa3b2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Same was Paradise papers. Research backed by a Graph database.</a:t>
            </a:r>
            <a:endParaRPr dirty="0"/>
          </a:p>
        </p:txBody>
      </p:sp>
      <p:sp>
        <p:nvSpPr>
          <p:cNvPr id="364" name="Google Shape;364;g163ac7fa3b2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63ac7fa3b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63ac7fa3b2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Pandora papers in 2021.</a:t>
            </a:r>
            <a:endParaRPr dirty="0"/>
          </a:p>
        </p:txBody>
      </p:sp>
      <p:sp>
        <p:nvSpPr>
          <p:cNvPr id="371" name="Google Shape;371;g163ac7fa3b2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63ac7fa3b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63ac7fa3b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When Covid hit, There were many projects for tracing the contacts of covid patients, having some research on the COv2 virus sequences </a:t>
            </a:r>
            <a:r>
              <a:rPr lang="en-US" dirty="0" err="1"/>
              <a:t>etc</a:t>
            </a:r>
            <a:r>
              <a:rPr lang="en-US" dirty="0"/>
              <a:t>, were performed using Graph Database.</a:t>
            </a:r>
            <a:endParaRPr dirty="0"/>
          </a:p>
        </p:txBody>
      </p:sp>
      <p:sp>
        <p:nvSpPr>
          <p:cNvPr id="378" name="Google Shape;378;g163ac7fa3b2_0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71e44bc9a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g971e44bc9a_0_1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dirty="0"/>
              <a:t>Okay, so moving on to- What makes for a Good Graph problem to solve for?</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71e44bc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971e44bc9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There a bunch of good graph use cases and scenarios.</a:t>
            </a:r>
          </a:p>
          <a:p>
            <a:pPr marL="0" lvl="0" indent="0" algn="l" rtl="0">
              <a:lnSpc>
                <a:spcPct val="100000"/>
              </a:lnSpc>
              <a:spcBef>
                <a:spcPts val="0"/>
              </a:spcBef>
              <a:spcAft>
                <a:spcPts val="0"/>
              </a:spcAft>
              <a:buSzPts val="1100"/>
              <a:buNone/>
            </a:pPr>
            <a:r>
              <a:rPr lang="en" dirty="0"/>
              <a:t>So whenever these relationships, context, or this topology of my entities is as important as the entities themselves, and I want to use that to analyze my data or to work with my data, or to infer more insights from my data, than considering a graph database makes a lot of sense.</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Right, so if those relationships are more than just a foreign key that I don't really care about as such, but it's really the relationships between entities are important in my domain.</a:t>
            </a:r>
          </a:p>
          <a:p>
            <a:pPr marL="0" lvl="0" indent="0" algn="l" rtl="0">
              <a:lnSpc>
                <a:spcPct val="100000"/>
              </a:lnSpc>
              <a:spcBef>
                <a:spcPts val="0"/>
              </a:spcBef>
              <a:spcAft>
                <a:spcPts val="0"/>
              </a:spcAft>
              <a:buSzPts val="1100"/>
              <a:buNone/>
            </a:pPr>
            <a:r>
              <a:rPr lang="en" dirty="0"/>
              <a:t>And I think personally in most domains, actually, the connections of entities are way more important than entities interestingly, right?</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And here are some examples.</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Most obvious, a social netowork – like LinkedIn. Where you are connected to some connections, they are connected to some more amd so on.</a:t>
            </a:r>
          </a:p>
          <a:p>
            <a:pPr marL="0" lvl="0" indent="0" algn="l" rtl="0">
              <a:lnSpc>
                <a:spcPct val="100000"/>
              </a:lnSpc>
              <a:spcBef>
                <a:spcPts val="0"/>
              </a:spcBef>
              <a:spcAft>
                <a:spcPts val="0"/>
              </a:spcAft>
              <a:buSzPts val="1100"/>
              <a:buNone/>
            </a:pPr>
            <a:r>
              <a:rPr lang="en" dirty="0"/>
              <a:t>Something else that's interesting is all kinds of hierarchies, you have hierarchies in product hierarchies, you have sales and purchase hierarchies, you have buildings, if you want to represent a building or a complex piece of machinery like an airplane. </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If you go like a BOM model, Bill of Materials model, then you have like the airplane, and then like all the parts and the parts consist of parts that it consist of parts and then so on. Or if you look at modern CPUs, for instance, right? So you have like substructures.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There are many more. And also if you go to neo4j.com/use-cases, there are many more listed in detail with example datasets, white papers and more detailed customers and so on. </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Ofcourse I can represent this kind of connected information also with some other databases.</a:t>
            </a:r>
          </a:p>
          <a:p>
            <a:pPr marL="0" lvl="0" indent="0" algn="l" rtl="0">
              <a:lnSpc>
                <a:spcPct val="100000"/>
              </a:lnSpc>
              <a:spcBef>
                <a:spcPts val="0"/>
              </a:spcBef>
              <a:spcAft>
                <a:spcPts val="0"/>
              </a:spcAft>
              <a:buSzPts val="1100"/>
              <a:buNone/>
            </a:pPr>
            <a:r>
              <a:rPr lang="en" dirty="0"/>
              <a:t>Like within relational database and join tables or with a document database and basically arrays of IDs that point to another document, for instance, right?</a:t>
            </a:r>
          </a:p>
          <a:p>
            <a:pPr marL="0" lvl="0" indent="0" algn="l" rtl="0">
              <a:lnSpc>
                <a:spcPct val="100000"/>
              </a:lnSpc>
              <a:spcBef>
                <a:spcPts val="0"/>
              </a:spcBef>
              <a:spcAft>
                <a:spcPts val="0"/>
              </a:spcAft>
              <a:buSzPts val="1100"/>
              <a:buNone/>
            </a:pPr>
            <a:r>
              <a:rPr lang="en" dirty="0"/>
              <a:t>But the question is, this kind of relationship that's kind of treated like a stepchild in many other databases, in a graph database that's kind of first class citizen.</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Ofcourse I can represent this kind of connected information also with some other databases.</a:t>
            </a:r>
          </a:p>
          <a:p>
            <a:pPr marL="0" lvl="0" indent="0" algn="l" rtl="0">
              <a:lnSpc>
                <a:spcPct val="100000"/>
              </a:lnSpc>
              <a:spcBef>
                <a:spcPts val="0"/>
              </a:spcBef>
              <a:spcAft>
                <a:spcPts val="0"/>
              </a:spcAft>
              <a:buSzPts val="1100"/>
              <a:buNone/>
            </a:pPr>
            <a:r>
              <a:rPr lang="en" dirty="0"/>
              <a:t>Like within relational database and join tables or with a document database and basically arrays of IDs that point to another document, for instance, right?</a:t>
            </a:r>
          </a:p>
          <a:p>
            <a:pPr marL="0" lvl="0" indent="0" algn="l" rtl="0">
              <a:lnSpc>
                <a:spcPct val="100000"/>
              </a:lnSpc>
              <a:spcBef>
                <a:spcPts val="0"/>
              </a:spcBef>
              <a:spcAft>
                <a:spcPts val="0"/>
              </a:spcAft>
              <a:buSzPts val="1100"/>
              <a:buNone/>
            </a:pPr>
            <a:r>
              <a:rPr lang="en" dirty="0"/>
              <a:t>But the question is, this kind of relationship that's kind of treated like a stepchild in many other databases, in a graph database that's kind of first class citizen.</a:t>
            </a:r>
          </a:p>
          <a:p>
            <a:pPr marL="0" lvl="0" indent="0" algn="l" rtl="0">
              <a:lnSpc>
                <a:spcPct val="100000"/>
              </a:lnSpc>
              <a:spcBef>
                <a:spcPts val="0"/>
              </a:spcBef>
              <a:spcAft>
                <a:spcPts val="0"/>
              </a:spcAft>
              <a:buSzPts val="110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There are many more. And also if you go to neo4j.com/use-cases, there are many more listed in detail with example datasets, white papers and more detailed customers and so on. </a:t>
            </a:r>
            <a:endParaRPr lang="en-US" dirty="0">
              <a:effectLs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736235a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9736235a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So, as I said, below are the areas we will explore.</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we will talk about Graphs in general. Why graphs are amazing?</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Why are they a really great representation of the real world? Where can we use graphs? What are scenarios or use cases for using graphs? </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Looking a little bit at the property graph model and a quick introduction to Cypher, our query Language. </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And then what we actually want to do is we want to go hands-on. And all of you can code along with us here because we can use Neo4j AuraDB Free, which I think was already shared in the registration notes that you should have set up an account there. </a:t>
            </a:r>
            <a:r>
              <a:rPr lang="en-US" sz="1100" b="0" i="0" u="none" strike="noStrike" cap="none" dirty="0">
                <a:solidFill>
                  <a:srgbClr val="000000"/>
                </a:solidFill>
                <a:latin typeface="Arial"/>
                <a:cs typeface="Arial"/>
                <a:sym typeface="Arial"/>
              </a:rPr>
              <a:t>So,</a:t>
            </a:r>
            <a:r>
              <a:rPr lang="en" sz="1100" b="0" i="0" u="none" strike="noStrike" cap="none" dirty="0">
                <a:solidFill>
                  <a:srgbClr val="000000"/>
                </a:solidFill>
                <a:latin typeface="Arial"/>
                <a:cs typeface="Arial"/>
                <a:sym typeface="Arial"/>
              </a:rPr>
              <a:t> it should be pretty straightforward and quick to create a database there. </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If not, or if you have missed, I will cover the steps in the presentation.</a:t>
            </a:r>
          </a:p>
          <a:p>
            <a:pPr marL="0" lvl="0" indent="0" algn="l" rtl="0">
              <a:spcBef>
                <a:spcPts val="0"/>
              </a:spcBef>
              <a:spcAft>
                <a:spcPts val="0"/>
              </a:spcAft>
              <a:buNone/>
            </a:pPr>
            <a:endParaRPr lang="e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sz="1100" b="0" i="0" u="none" strike="noStrike" cap="none" dirty="0">
                <a:solidFill>
                  <a:srgbClr val="000000"/>
                </a:solidFill>
                <a:latin typeface="Arial"/>
                <a:cs typeface="Arial"/>
                <a:sym typeface="Arial"/>
              </a:rPr>
              <a:t>Then we will explore the Movies graph with Neo4j Brower to </a:t>
            </a:r>
            <a:r>
              <a:rPr lang="en-US" sz="1100" b="0" i="0" u="none" strike="noStrike" cap="none" dirty="0">
                <a:solidFill>
                  <a:srgbClr val="000000"/>
                </a:solidFill>
                <a:latin typeface="Arial"/>
                <a:cs typeface="Arial"/>
                <a:sym typeface="Arial"/>
              </a:rPr>
              <a:t>execute Cypher queries and visualize the results, Neo4j Importer to have a glimpse of easy way to import data to Neo4j and lastly Neo4j Bloom for Visualization.</a:t>
            </a:r>
            <a:endParaRPr lang="en" sz="1100" b="0" i="0" u="none" strike="noStrike" cap="none" dirty="0">
              <a:solidFill>
                <a:srgbClr val="000000"/>
              </a:solidFill>
              <a:latin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71e44bc9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971e44bc9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71e44bc9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971e44bc9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71e44bc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971e44bc9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And again, routing, so this is basically a British road network or train network, basically.</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They basically can say, can I do multi model transport like between a car, bike, public transport, and so on. And walking can I get from A to B? What's the shortest, what's the best?</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What's the most scenic route? And helping me to find that.</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 So first presenting all of that as a complex knowledge graph, more or less, but then also having people find these routes and being more dynamic and having more information on the relationships that tell you, okay, is this like an easy route? </a:t>
            </a:r>
          </a:p>
          <a:p>
            <a:pPr marL="0" lvl="0" indent="0" algn="l" rtl="0">
              <a:lnSpc>
                <a:spcPct val="100000"/>
              </a:lnSpc>
              <a:spcBef>
                <a:spcPts val="0"/>
              </a:spcBef>
              <a:spcAft>
                <a:spcPts val="0"/>
              </a:spcAft>
              <a:buSzPts val="1100"/>
              <a:buNone/>
            </a:pPr>
            <a:r>
              <a:rPr lang="en" dirty="0"/>
              <a:t>Is just kind of accessible for people with disabilities?</a:t>
            </a:r>
          </a:p>
          <a:p>
            <a:pPr marL="0" lvl="0" indent="0" algn="l" rtl="0">
              <a:lnSpc>
                <a:spcPct val="100000"/>
              </a:lnSpc>
              <a:spcBef>
                <a:spcPts val="0"/>
              </a:spcBef>
              <a:spcAft>
                <a:spcPts val="0"/>
              </a:spcAft>
              <a:buSzPts val="1100"/>
              <a:buNone/>
            </a:pPr>
            <a:r>
              <a:rPr lang="en" dirty="0"/>
              <a:t>Is this something where I have a good view? </a:t>
            </a:r>
          </a:p>
          <a:p>
            <a:pPr marL="0" lvl="0" indent="0" algn="l" rtl="0">
              <a:lnSpc>
                <a:spcPct val="100000"/>
              </a:lnSpc>
              <a:spcBef>
                <a:spcPts val="0"/>
              </a:spcBef>
              <a:spcAft>
                <a:spcPts val="0"/>
              </a:spcAft>
              <a:buSzPts val="110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latin typeface="Helvetica Neue"/>
                <a:ea typeface="Helvetica Neue"/>
                <a:cs typeface="Helvetica Neue"/>
                <a:sym typeface="Helvetica Neue"/>
              </a:rPr>
              <a:t>There's also stuff like cybersecurity, network management, identity and access management and so on. So like the possibilities are almost endless, which is also one of the challenges for a graph is you can do so many things. So it's really hard to pinpoint out only this is like the killer use case because there are so many things that you can do with it, right? </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As I said, there are many more useful examples.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8a7f8e12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4" name="Google Shape;444;g88a7f8e12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dirty="0">
                <a:latin typeface="Helvetica Neue"/>
                <a:ea typeface="Helvetica Neue"/>
                <a:cs typeface="Helvetica Neue"/>
                <a:sym typeface="Helvetica Neue"/>
              </a:rPr>
              <a:t>Moving on to discuss more on Property Graph Model. So in a property graph model, there are properties on Graph obects.</a:t>
            </a:r>
          </a:p>
          <a:p>
            <a:pPr marL="0" lvl="0" indent="0" algn="l" rtl="0">
              <a:lnSpc>
                <a:spcPct val="117999"/>
              </a:lnSpc>
              <a:spcBef>
                <a:spcPts val="0"/>
              </a:spcBef>
              <a:spcAft>
                <a:spcPts val="0"/>
              </a:spcAft>
              <a:buNone/>
            </a:pPr>
            <a:endParaRPr lang="en" sz="1400" dirty="0">
              <a:latin typeface="Helvetica Neue"/>
              <a:ea typeface="Helvetica Neue"/>
              <a:cs typeface="Helvetica Neue"/>
              <a:sym typeface="Helvetica Neue"/>
            </a:endParaRPr>
          </a:p>
          <a:p>
            <a:pPr marL="0" lvl="0" indent="0" algn="l" rtl="0">
              <a:lnSpc>
                <a:spcPct val="117999"/>
              </a:lnSpc>
              <a:spcBef>
                <a:spcPts val="0"/>
              </a:spcBef>
              <a:spcAft>
                <a:spcPts val="0"/>
              </a:spcAft>
              <a:buNone/>
            </a:pPr>
            <a:r>
              <a:rPr lang="en" sz="1400" dirty="0">
                <a:latin typeface="Helvetica Neue"/>
                <a:ea typeface="Helvetica Neue"/>
                <a:cs typeface="Helvetica Neue"/>
                <a:sym typeface="Helvetica Neue"/>
              </a:rPr>
              <a:t>In Neo4j, we can have Node and Relationships as primary objects. And we can have properties on these objects.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63ac7fa3b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63ac7fa3b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3ac7fa3b2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63ac7fa3b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63ac7fa3b2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63ac7fa3b2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63ac7fa3b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63ac7fa3b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81502d0bd_0_1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Moving on, when you have Nodes, Relationships and properties in a Graph. How can you create, access and remove data in this database? This is where Graph Database Language comes to play.</a:t>
            </a:r>
          </a:p>
          <a:p>
            <a:pPr marL="0" lvl="0" indent="0" algn="l" rtl="0">
              <a:spcBef>
                <a:spcPts val="0"/>
              </a:spcBef>
              <a:spcAft>
                <a:spcPts val="0"/>
              </a:spcAft>
              <a:buNone/>
            </a:pPr>
            <a:r>
              <a:rPr lang="en-US" dirty="0"/>
              <a:t>Cypher is a language for Neo4j Graph Database.</a:t>
            </a:r>
          </a:p>
          <a:p>
            <a:pPr marL="0" lvl="0" indent="0" algn="l" rtl="0">
              <a:spcBef>
                <a:spcPts val="0"/>
              </a:spcBef>
              <a:spcAft>
                <a:spcPts val="0"/>
              </a:spcAft>
              <a:buNone/>
            </a:pPr>
            <a:r>
              <a:rPr lang="en-US" dirty="0"/>
              <a:t>Do not get overwhelmed thinking, hey, I need to learn a new language now </a:t>
            </a:r>
            <a:r>
              <a:rPr lang="en-US" dirty="0">
                <a:sym typeface="Wingdings" panose="05000000000000000000" pitchFamily="2" charset="2"/>
              </a:rPr>
              <a:t>.</a:t>
            </a:r>
          </a:p>
          <a:p>
            <a:pPr marL="0" lvl="0" indent="0" algn="l" rtl="0">
              <a:spcBef>
                <a:spcPts val="0"/>
              </a:spcBef>
              <a:spcAft>
                <a:spcPts val="0"/>
              </a:spcAft>
              <a:buNone/>
            </a:pPr>
            <a:r>
              <a:rPr lang="en-US" dirty="0">
                <a:sym typeface="Wingdings" panose="05000000000000000000" pitchFamily="2" charset="2"/>
              </a:rPr>
              <a:t>Cypher is a very easy query language.</a:t>
            </a:r>
            <a:endParaRPr dirty="0"/>
          </a:p>
        </p:txBody>
      </p:sp>
      <p:sp>
        <p:nvSpPr>
          <p:cNvPr id="508" name="Google Shape;508;g881502d0b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6963c9ee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6963c9ee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c50aeeea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gfc50aeeeac_0_1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1400" dirty="0"/>
              <a:t>Before we start with the actual content, let's go over to the Neo4j Aura Website. </a:t>
            </a:r>
          </a:p>
          <a:p>
            <a:pPr marL="0" lvl="0" indent="0" algn="l" rtl="0">
              <a:lnSpc>
                <a:spcPct val="117999"/>
              </a:lnSpc>
              <a:spcBef>
                <a:spcPts val="0"/>
              </a:spcBef>
              <a:spcAft>
                <a:spcPts val="0"/>
              </a:spcAft>
              <a:buNone/>
            </a:pPr>
            <a:endParaRPr lang="en" sz="1400" dirty="0"/>
          </a:p>
          <a:p>
            <a:pPr marL="0" lvl="0" indent="0" algn="l" rtl="0">
              <a:lnSpc>
                <a:spcPct val="117999"/>
              </a:lnSpc>
              <a:spcBef>
                <a:spcPts val="0"/>
              </a:spcBef>
              <a:spcAft>
                <a:spcPts val="0"/>
              </a:spcAft>
              <a:buNone/>
            </a:pPr>
            <a:r>
              <a:rPr lang="en" sz="1400" dirty="0"/>
              <a:t>Neo4j Aura is a Database as a Service that can availed to run Neo4j Graph Database with a matter of few clicks and you can set and run your database without any hassle of database installation and administration.</a:t>
            </a:r>
          </a:p>
          <a:p>
            <a:pPr marL="0" lvl="0" indent="0" algn="l" rtl="0">
              <a:lnSpc>
                <a:spcPct val="117999"/>
              </a:lnSpc>
              <a:spcBef>
                <a:spcPts val="0"/>
              </a:spcBef>
              <a:spcAft>
                <a:spcPts val="0"/>
              </a:spcAft>
              <a:buNone/>
            </a:pPr>
            <a:endParaRPr lang="en" sz="1400" dirty="0"/>
          </a:p>
          <a:p>
            <a:pPr marL="0" lvl="0" indent="0" algn="l" rtl="0">
              <a:lnSpc>
                <a:spcPct val="117999"/>
              </a:lnSpc>
              <a:spcBef>
                <a:spcPts val="0"/>
              </a:spcBef>
              <a:spcAft>
                <a:spcPts val="0"/>
              </a:spcAft>
              <a:buNone/>
            </a:pPr>
            <a:r>
              <a:rPr lang="en" sz="1400" dirty="0"/>
              <a:t>Log in to Neo4j Aura Console and create our database so that we can together then have the database ready when we start. It takes a few minutes to start the database. So from that perspective, we can start it now. And then when we come back, it'll be there and up and running. </a:t>
            </a:r>
            <a:endParaRPr sz="14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c50aeeea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fc50aeeea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want to have a quick reference guide for Cypher, just go to dev.neo4j.com/refcard, and this gives you the Cypher ref card, the current one, right? So if I go back here and say, dev.neo4j.com/refcard, then it takes me to the current Cypher ref card. And then I can look at all the things that I want to look up. So that's a quick reference for now.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01e537d8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3" name="Google Shape;503;g101e537d88d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dirty="0">
                <a:latin typeface="Helvetica Neue"/>
                <a:ea typeface="Helvetica Neue"/>
                <a:cs typeface="Helvetica Neue"/>
                <a:sym typeface="Helvetica Neue"/>
              </a:rPr>
              <a:t>How do I get started with Graph Apps? </a:t>
            </a:r>
          </a:p>
          <a:p>
            <a:pPr marL="0" lvl="0" indent="0" algn="l" rtl="0">
              <a:lnSpc>
                <a:spcPct val="117999"/>
              </a:lnSpc>
              <a:spcBef>
                <a:spcPts val="0"/>
              </a:spcBef>
              <a:spcAft>
                <a:spcPts val="0"/>
              </a:spcAft>
              <a:buNone/>
            </a:pPr>
            <a:endParaRPr lang="en" sz="2200" dirty="0">
              <a:latin typeface="Helvetica Neue"/>
              <a:sym typeface="Helvetica Neue"/>
            </a:endParaRPr>
          </a:p>
          <a:p>
            <a:pPr marL="0" lvl="0" indent="0" algn="l" rtl="0">
              <a:lnSpc>
                <a:spcPct val="117999"/>
              </a:lnSpc>
              <a:spcBef>
                <a:spcPts val="0"/>
              </a:spcBef>
              <a:spcAft>
                <a:spcPts val="0"/>
              </a:spcAft>
              <a:buNone/>
            </a:pPr>
            <a:r>
              <a:rPr lang="en" sz="2200" dirty="0">
                <a:latin typeface="Helvetica Neue"/>
                <a:sym typeface="Helvetica Neue"/>
              </a:rPr>
              <a:t>Your Neo4j Aura Instance must be up and running now. So lets move on to have some hands on.</a:t>
            </a:r>
          </a:p>
          <a:p>
            <a:pPr marL="0" lvl="0" indent="0" algn="l" rtl="0">
              <a:lnSpc>
                <a:spcPct val="117999"/>
              </a:lnSpc>
              <a:spcBef>
                <a:spcPts val="0"/>
              </a:spcBef>
              <a:spcAft>
                <a:spcPts val="0"/>
              </a:spcAft>
              <a:buNone/>
            </a:pPr>
            <a:r>
              <a:rPr lang="en" sz="2200" dirty="0">
                <a:latin typeface="Helvetica Neue"/>
                <a:sym typeface="Helvetica Neue"/>
              </a:rPr>
              <a:t>We will start with Neo4j Browser tool. Browser is a simplified data access studio for Neo4j. Like SQL Server Management Studio for MS SQL.</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63ac7fa3b2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63ac7fa3b2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63ac7fa3b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63ac7fa3b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63ac7fa3b2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63ac7fa3b2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63ac7fa3b2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63ac7fa3b2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63ac7fa3b2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63ac7fa3b2_0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6095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680a4695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680a4695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3a39283d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3a39283d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the to next tool. The Neo4j Data Importer. It provides an easy interface to load data from flat files. I will run through and example.</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63ac7fa3b2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63ac7fa3b2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c50aeeea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fc50aeeea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steps to setup a Neo4j Graph Database on Aura Console. I will go through the steps one by one.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someone has any issue in accessing or setting up the Aura Instance, you can try the Neo4j Sandbox as an alternative.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63ac7fa3b2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63ac7fa3b2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63ac7fa3b2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63ac7fa3b2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63ac7fa3b2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63ac7fa3b2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63ac7fa3b2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63ac7fa3b2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680a4695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680a4695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tool to hands on today, is Neo4j bloom.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Bloom is a tool that provides Visual Representation capabilities over Neo4j Database. It can be handy for the audience like Data Scientists, Management Leaders, Business Analysts etc.</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6963c9ee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6963c9ee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6963c9ee9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6963c9ee9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6963c9ee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6963c9ee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6963c9ee9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6963c9ee9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c50aeeea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c50aeeea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Okay. Let's talk more on Neo4j Platform.</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c50aeeea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c50aeeea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Font typeface="Open Sans"/>
              <a:buNone/>
            </a:pPr>
            <a:r>
              <a:rPr lang="en-US" dirty="0">
                <a:latin typeface="Open Sans"/>
                <a:ea typeface="Open Sans"/>
                <a:cs typeface="Open Sans"/>
                <a:sym typeface="Open Sans"/>
              </a:rPr>
              <a:t>So, when you go to the Aura Console and Login</a:t>
            </a:r>
          </a:p>
          <a:p>
            <a:pPr marL="114300" lvl="0" indent="0" algn="l" rtl="0">
              <a:spcBef>
                <a:spcPts val="0"/>
              </a:spcBef>
              <a:spcAft>
                <a:spcPts val="0"/>
              </a:spcAft>
              <a:buSzPts val="1800"/>
              <a:buFont typeface="Open Sans"/>
              <a:buNone/>
            </a:pPr>
            <a:endParaRPr lang="en-US"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US" dirty="0">
                <a:latin typeface="Open Sans"/>
                <a:ea typeface="Open Sans"/>
                <a:cs typeface="Open Sans"/>
                <a:sym typeface="Open Sans"/>
              </a:rPr>
              <a:t>Go to </a:t>
            </a:r>
            <a:r>
              <a:rPr lang="en-US" b="1" dirty="0">
                <a:latin typeface="Open Sans"/>
                <a:ea typeface="Open Sans"/>
                <a:cs typeface="Open Sans"/>
                <a:sym typeface="Open Sans"/>
              </a:rPr>
              <a:t>dev.neo4j.com/aura-login </a:t>
            </a:r>
            <a:r>
              <a:rPr lang="en-US" dirty="0">
                <a:latin typeface="Open Sans"/>
                <a:ea typeface="Open Sans"/>
                <a:cs typeface="Open Sans"/>
                <a:sym typeface="Open Sans"/>
              </a:rPr>
              <a:t>OR </a:t>
            </a:r>
            <a:r>
              <a:rPr lang="en-US" b="1" dirty="0">
                <a:latin typeface="Open Sans"/>
                <a:ea typeface="Open Sans"/>
                <a:cs typeface="Open Sans"/>
                <a:sym typeface="Open Sans"/>
              </a:rPr>
              <a:t>console.neo4j.io</a:t>
            </a:r>
          </a:p>
          <a:p>
            <a:pPr marL="457200" lvl="0" indent="-342900" algn="l" rtl="0">
              <a:spcBef>
                <a:spcPts val="0"/>
              </a:spcBef>
              <a:spcAft>
                <a:spcPts val="0"/>
              </a:spcAft>
              <a:buSzPts val="1800"/>
              <a:buFont typeface="Open Sans"/>
              <a:buAutoNum type="arabicPeriod"/>
            </a:pPr>
            <a:r>
              <a:rPr lang="en-US" dirty="0">
                <a:latin typeface="Open Sans"/>
                <a:ea typeface="Open Sans"/>
                <a:cs typeface="Open Sans"/>
                <a:sym typeface="Open Sans"/>
              </a:rPr>
              <a:t>Register and choose </a:t>
            </a:r>
            <a:r>
              <a:rPr lang="en-US" b="1" dirty="0" err="1">
                <a:latin typeface="Open Sans"/>
                <a:ea typeface="Open Sans"/>
                <a:cs typeface="Open Sans"/>
                <a:sym typeface="Open Sans"/>
              </a:rPr>
              <a:t>AuraDB</a:t>
            </a:r>
            <a:endParaRPr lang="en-US" b="1" dirty="0">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AutoNum type="arabicPeriod"/>
            </a:pPr>
            <a:r>
              <a:rPr lang="en-US" dirty="0">
                <a:solidFill>
                  <a:schemeClr val="dk1"/>
                </a:solidFill>
                <a:latin typeface="Open Sans"/>
                <a:ea typeface="Open Sans"/>
                <a:cs typeface="Open Sans"/>
                <a:sym typeface="Open Sans"/>
              </a:rPr>
              <a:t>Click on Instances - </a:t>
            </a:r>
            <a:r>
              <a:rPr lang="en-US" b="1" dirty="0">
                <a:solidFill>
                  <a:schemeClr val="dk1"/>
                </a:solidFill>
                <a:latin typeface="Open Sans"/>
                <a:ea typeface="Open Sans"/>
                <a:cs typeface="Open Sans"/>
                <a:sym typeface="Open Sans"/>
              </a:rPr>
              <a:t>New Instance</a:t>
            </a:r>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63ac7fa3b2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63ac7fa3b2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63ac7fa3b2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63ac7fa3b2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63ac7fa3b2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63ac7fa3b2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63ac7fa3b2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163ac7fa3b2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63ac7fa3b2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63ac7fa3b2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63ac7fa3b2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63ac7fa3b2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880c4838f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7" name="Google Shape;717;g880c4838f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sz="2200" dirty="0">
                <a:latin typeface="Helvetica Neue"/>
                <a:ea typeface="Helvetica Neue"/>
                <a:cs typeface="Helvetica Neue"/>
                <a:sym typeface="Helvetica Neue"/>
              </a:rPr>
              <a:t>How do I get started with Graph Apps?</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47e68ff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47e68ff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63ac7fa3b2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g163ac7fa3b2_0_5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63ac7fa3b2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63ac7fa3b2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will show you some options to begin your instance with.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some pre-data loaded databases like Movies, Recommendations and many more. And there is an empty instance as well.</a:t>
            </a:r>
          </a:p>
          <a:p>
            <a:pPr marL="0" lvl="0" indent="0" algn="l" rtl="0">
              <a:spcBef>
                <a:spcPts val="0"/>
              </a:spcBef>
              <a:spcAft>
                <a:spcPts val="0"/>
              </a:spcAft>
              <a:buNone/>
            </a:pPr>
            <a:r>
              <a:rPr lang="en-US" dirty="0"/>
              <a:t>We will start with  Movies database since we are going to do some hands on with Movies data.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63ac7fa3b2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63ac7fa3b2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will show a popup where you can either copy your password or download the file. I recommend that you download the credentials file. It has details of your instance (Database Connection), username and password.</a:t>
            </a:r>
          </a:p>
          <a:p>
            <a:pPr marL="0" lvl="0" indent="0" algn="l" rtl="0">
              <a:spcBef>
                <a:spcPts val="0"/>
              </a:spcBef>
              <a:spcAft>
                <a:spcPts val="0"/>
              </a:spcAft>
              <a:buNone/>
            </a:pPr>
            <a:r>
              <a:rPr lang="en-US" dirty="0"/>
              <a:t>Once downloaded, click on continue, and let it spin up the instance.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will take some time. Meanwhile we will run through some basics.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c50aeeea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7" name="Google Shape;307;gfc50aeeeac_0_1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dirty="0"/>
              <a:t>Okay, what's a graph? Is it the thing on the left or the thing on the right? So actually what we call a graph is the thing on the left. </a:t>
            </a:r>
          </a:p>
          <a:p>
            <a:pPr marL="0" lvl="0" indent="0" algn="l" rtl="0">
              <a:lnSpc>
                <a:spcPct val="117999"/>
              </a:lnSpc>
              <a:spcBef>
                <a:spcPts val="0"/>
              </a:spcBef>
              <a:spcAft>
                <a:spcPts val="0"/>
              </a:spcAft>
              <a:buNone/>
            </a:pPr>
            <a:endParaRPr lang="en" dirty="0"/>
          </a:p>
          <a:p>
            <a:pPr marL="0" lvl="0" indent="0" algn="l" rtl="0">
              <a:lnSpc>
                <a:spcPct val="117999"/>
              </a:lnSpc>
              <a:spcBef>
                <a:spcPts val="0"/>
              </a:spcBef>
              <a:spcAft>
                <a:spcPts val="0"/>
              </a:spcAft>
              <a:buNone/>
            </a:pPr>
            <a:r>
              <a:rPr lang="en" dirty="0"/>
              <a:t>It's a network of connected entities or connected nodes. </a:t>
            </a:r>
          </a:p>
          <a:p>
            <a:pPr marL="0" lvl="0" indent="0" algn="l" rtl="0">
              <a:lnSpc>
                <a:spcPct val="117999"/>
              </a:lnSpc>
              <a:spcBef>
                <a:spcPts val="0"/>
              </a:spcBef>
              <a:spcAft>
                <a:spcPts val="0"/>
              </a:spcAft>
              <a:buNone/>
            </a:pPr>
            <a:r>
              <a:rPr lang="en" dirty="0"/>
              <a:t>On the right side, oftentimes people call this a graph. We prefer to say like diagram or chart to make the distinction.</a:t>
            </a:r>
          </a:p>
          <a:p>
            <a:pPr marL="0" lvl="0" indent="0" algn="l" rtl="0">
              <a:lnSpc>
                <a:spcPct val="117999"/>
              </a:lnSpc>
              <a:spcBef>
                <a:spcPts val="0"/>
              </a:spcBef>
              <a:spcAft>
                <a:spcPts val="0"/>
              </a:spcAft>
              <a:buNone/>
            </a:pPr>
            <a:endParaRPr lang="en" dirty="0"/>
          </a:p>
          <a:p>
            <a:pPr marL="0" lvl="0" indent="0" algn="l" rtl="0">
              <a:lnSpc>
                <a:spcPct val="117999"/>
              </a:lnSpc>
              <a:spcBef>
                <a:spcPts val="0"/>
              </a:spcBef>
              <a:spcAft>
                <a:spcPts val="0"/>
              </a:spcAft>
              <a:buNone/>
            </a:pPr>
            <a:r>
              <a:rPr lang="en" dirty="0"/>
              <a:t>So for us, a graph and a network are what we are talking about versus diagrams and charts.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7a8ed767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87a8ed767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dirty="0"/>
              <a:t>So, more on this. What is a graph?</a:t>
            </a:r>
            <a:br>
              <a:rPr lang="en" dirty="0"/>
            </a:br>
            <a:br>
              <a:rPr lang="en" dirty="0"/>
            </a:br>
            <a:r>
              <a:rPr lang="en" dirty="0"/>
              <a:t>A </a:t>
            </a:r>
            <a:r>
              <a:rPr lang="en" b="1" dirty="0"/>
              <a:t>graph </a:t>
            </a:r>
            <a:r>
              <a:rPr lang="en" dirty="0"/>
              <a:t>is a collection of objects, each of which has a set of links with the other objects.  </a:t>
            </a:r>
            <a:br>
              <a:rPr lang="en" dirty="0"/>
            </a:br>
            <a:br>
              <a:rPr lang="en" dirty="0"/>
            </a:br>
            <a:r>
              <a:rPr lang="en" dirty="0"/>
              <a:t>Graphs are a useful way to model data for the purposes of mathematical analysis, and they have been around for quite a long time.  </a:t>
            </a:r>
          </a:p>
          <a:p>
            <a:pPr marL="0" lvl="0" indent="0" algn="l" rtl="0">
              <a:lnSpc>
                <a:spcPct val="100000"/>
              </a:lnSpc>
              <a:spcBef>
                <a:spcPts val="0"/>
              </a:spcBef>
              <a:spcAft>
                <a:spcPts val="0"/>
              </a:spcAft>
              <a:buSzPts val="1100"/>
              <a:buNone/>
            </a:pPr>
            <a:r>
              <a:rPr lang="en" dirty="0"/>
              <a:t>The first use of graphs was by Leonhard Euler in 1735; he used graph theory to prove that the famous </a:t>
            </a:r>
            <a:r>
              <a:rPr lang="en" i="1" dirty="0"/>
              <a:t>Seven Bridges of Konigsberg</a:t>
            </a:r>
            <a:r>
              <a:rPr lang="en" dirty="0"/>
              <a:t> problem had no solution.  </a:t>
            </a:r>
          </a:p>
          <a:p>
            <a:pPr marL="0" lvl="0" indent="0" algn="l" rtl="0">
              <a:lnSpc>
                <a:spcPct val="100000"/>
              </a:lnSpc>
              <a:spcBef>
                <a:spcPts val="0"/>
              </a:spcBef>
              <a:spcAft>
                <a:spcPts val="0"/>
              </a:spcAft>
              <a:buSzPts val="1100"/>
              <a:buNone/>
            </a:pPr>
            <a:r>
              <a:rPr lang="en" dirty="0"/>
              <a:t>If you’re curious, we can talk about the Seven Bridges problem and Euler’s proof, but this is all deep background for the main topics of interest.</a:t>
            </a:r>
            <a:br>
              <a:rPr lang="en" dirty="0"/>
            </a:br>
            <a:br>
              <a:rPr lang="en" dirty="0"/>
            </a:br>
            <a:endParaRPr dirty="0"/>
          </a:p>
          <a:p>
            <a:pPr marL="0" lvl="0" indent="0" algn="l" rtl="0">
              <a:lnSpc>
                <a:spcPct val="100000"/>
              </a:lnSpc>
              <a:spcBef>
                <a:spcPts val="0"/>
              </a:spcBef>
              <a:spcAft>
                <a:spcPts val="0"/>
              </a:spcAft>
              <a:buSzPts val="1100"/>
              <a:buNone/>
            </a:pPr>
            <a:r>
              <a:rPr lang="en" dirty="0"/>
              <a:t>************************************************</a:t>
            </a:r>
            <a:br>
              <a:rPr lang="en" dirty="0"/>
            </a:br>
            <a:r>
              <a:rPr lang="en" dirty="0"/>
              <a:t>***** </a:t>
            </a:r>
            <a:r>
              <a:rPr lang="en" b="1" dirty="0"/>
              <a:t>Optional</a:t>
            </a:r>
            <a:r>
              <a:rPr lang="en" dirty="0"/>
              <a:t>: What is the Seven Bridges problem?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Konigsberg, Prussia (now Kaliningrad, Russia) is a city spanning the Pregel River.  It includes two large islands, which are connected to one another and to the river banks by seven bridges.  A map of this arrangement is pictured on the left.</a:t>
            </a:r>
            <a:br>
              <a:rPr lang="en" dirty="0"/>
            </a:br>
            <a:br>
              <a:rPr lang="en" dirty="0"/>
            </a:br>
            <a:r>
              <a:rPr lang="en" dirty="0"/>
              <a:t>The </a:t>
            </a:r>
            <a:r>
              <a:rPr lang="en" i="1" dirty="0"/>
              <a:t>Seven Bridges</a:t>
            </a:r>
            <a:r>
              <a:rPr lang="en" dirty="0"/>
              <a:t> problem is this: </a:t>
            </a:r>
            <a:r>
              <a:rPr lang="en" b="1" dirty="0"/>
              <a:t>Is there any possible route through the city that crosses every bridge exactly once?</a:t>
            </a:r>
            <a:endParaRPr b="1"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Some pen-and-paper experimentation will quickly suggest that there is no such route.  </a:t>
            </a:r>
          </a:p>
          <a:p>
            <a:pPr marL="0" lvl="0" indent="0" algn="l" rtl="0">
              <a:lnSpc>
                <a:spcPct val="100000"/>
              </a:lnSpc>
              <a:spcBef>
                <a:spcPts val="0"/>
              </a:spcBef>
              <a:spcAft>
                <a:spcPts val="0"/>
              </a:spcAft>
              <a:buSzPts val="1100"/>
              <a:buNone/>
            </a:pPr>
            <a:r>
              <a:rPr lang="en" dirty="0"/>
              <a:t>However, PROVING that there is no solution is much more difficult; Euler invented Graph Theory as a tool to aid this proof. </a:t>
            </a:r>
          </a:p>
          <a:p>
            <a:pPr marL="0" lvl="0" indent="0" algn="l" rtl="0">
              <a:lnSpc>
                <a:spcPct val="100000"/>
              </a:lnSpc>
              <a:spcBef>
                <a:spcPts val="0"/>
              </a:spcBef>
              <a:spcAft>
                <a:spcPts val="0"/>
              </a:spcAft>
              <a:buSzPts val="1100"/>
              <a:buNone/>
            </a:pPr>
            <a:r>
              <a:rPr lang="en" dirty="0"/>
              <a:t> The graph representation of the problem is on the right:  four landmasses, each represented by a node, and seven bridges, each represented by a relationship.</a:t>
            </a:r>
            <a:br>
              <a:rPr lang="en" dirty="0"/>
            </a:b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br>
              <a:rPr lang="en" dirty="0"/>
            </a:br>
            <a:r>
              <a:rPr lang="en" dirty="0"/>
              <a:t>************************************************</a:t>
            </a:r>
            <a:br>
              <a:rPr lang="en" dirty="0"/>
            </a:br>
            <a:r>
              <a:rPr lang="en" dirty="0"/>
              <a:t>****** </a:t>
            </a:r>
            <a:r>
              <a:rPr lang="en" b="1" dirty="0"/>
              <a:t>Extra Optional</a:t>
            </a:r>
            <a:r>
              <a:rPr lang="en" dirty="0"/>
              <a:t>: What was Euler’s proof?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Euler observed the following:</a:t>
            </a:r>
            <a:br>
              <a:rPr lang="en" dirty="0"/>
            </a:br>
            <a:endParaRPr dirty="0"/>
          </a:p>
          <a:p>
            <a:pPr marL="457200" lvl="0" indent="-317500" algn="l" rtl="0">
              <a:lnSpc>
                <a:spcPct val="100000"/>
              </a:lnSpc>
              <a:spcBef>
                <a:spcPts val="0"/>
              </a:spcBef>
              <a:spcAft>
                <a:spcPts val="0"/>
              </a:spcAft>
              <a:buSzPts val="1400"/>
              <a:buChar char="●"/>
            </a:pPr>
            <a:r>
              <a:rPr lang="en" dirty="0"/>
              <a:t>The route taken within each landmass is irrelevant.  Only the sequence of bridges crossed matters.</a:t>
            </a:r>
            <a:endParaRPr dirty="0"/>
          </a:p>
          <a:p>
            <a:pPr marL="457200" lvl="0" indent="-317500" algn="l" rtl="0">
              <a:lnSpc>
                <a:spcPct val="100000"/>
              </a:lnSpc>
              <a:spcBef>
                <a:spcPts val="0"/>
              </a:spcBef>
              <a:spcAft>
                <a:spcPts val="0"/>
              </a:spcAft>
              <a:buSzPts val="1400"/>
              <a:buChar char="●"/>
            </a:pPr>
            <a:r>
              <a:rPr lang="en" dirty="0"/>
              <a:t>Whenever you enter a landmass via a bridge, you must leave it by a different bridge</a:t>
            </a:r>
            <a:endParaRPr dirty="0"/>
          </a:p>
          <a:p>
            <a:pPr marL="914400" lvl="1" indent="-317500" algn="l" rtl="0">
              <a:lnSpc>
                <a:spcPct val="100000"/>
              </a:lnSpc>
              <a:spcBef>
                <a:spcPts val="0"/>
              </a:spcBef>
              <a:spcAft>
                <a:spcPts val="0"/>
              </a:spcAft>
              <a:buSzPts val="1400"/>
              <a:buChar char="○"/>
            </a:pPr>
            <a:r>
              <a:rPr lang="en" dirty="0"/>
              <a:t>...except at the start (where you leave but do not enter) and at the end (where you enter but do not leave)</a:t>
            </a:r>
            <a:endParaRPr dirty="0"/>
          </a:p>
          <a:p>
            <a:pPr marL="457200" lvl="0" indent="-317500" algn="l" rtl="0">
              <a:lnSpc>
                <a:spcPct val="100000"/>
              </a:lnSpc>
              <a:spcBef>
                <a:spcPts val="0"/>
              </a:spcBef>
              <a:spcAft>
                <a:spcPts val="0"/>
              </a:spcAft>
              <a:buSzPts val="1400"/>
              <a:buChar char="●"/>
            </a:pPr>
            <a:r>
              <a:rPr lang="en" dirty="0"/>
              <a:t>Ergo, for the problem to be solvable, every landmass (except the start and end) must be touched by an even number of bridges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Based on the above observations, the problem has no solution, because all four of the landmasses are touched by an odd number of bridges.</a:t>
            </a:r>
            <a:endParaRPr dirty="0"/>
          </a:p>
          <a:p>
            <a:pPr marL="0" lvl="0" indent="0" algn="l" rtl="0">
              <a:lnSpc>
                <a:spcPct val="100000"/>
              </a:lnSpc>
              <a:spcBef>
                <a:spcPts val="0"/>
              </a:spcBef>
              <a:spcAft>
                <a:spcPts val="0"/>
              </a:spcAft>
              <a:buSzPts val="1100"/>
              <a:buNone/>
            </a:pPr>
            <a:br>
              <a:rPr lang="en" dirty="0"/>
            </a:br>
            <a:br>
              <a:rPr lang="en" dirty="0"/>
            </a:br>
            <a:br>
              <a:rPr lang="en" dirty="0"/>
            </a:br>
            <a:br>
              <a:rPr lang="en" dirty="0"/>
            </a:br>
            <a:endParaRPr dirty="0"/>
          </a:p>
        </p:txBody>
      </p:sp>
      <p:sp>
        <p:nvSpPr>
          <p:cNvPr id="318" name="Google Shape;318;g87a8ed7679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Body" type="title">
  <p:cSld name="TITLE">
    <p:spTree>
      <p:nvGrpSpPr>
        <p:cNvPr id="1" name="Shape 8"/>
        <p:cNvGrpSpPr/>
        <p:nvPr/>
      </p:nvGrpSpPr>
      <p:grpSpPr>
        <a:xfrm>
          <a:off x="0" y="0"/>
          <a:ext cx="0" cy="0"/>
          <a:chOff x="0" y="0"/>
          <a:chExt cx="0" cy="0"/>
        </a:xfrm>
      </p:grpSpPr>
      <p:sp>
        <p:nvSpPr>
          <p:cNvPr id="9" name="Google Shape;9;p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11" name="Google Shape;11;p2"/>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 name="Google Shape;12;p2"/>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 name="Google Shape;13;p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pic>
        <p:nvPicPr>
          <p:cNvPr id="14" name="Google Shape;14;p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Half">
  <p:cSld name="MAIN_POINT">
    <p:spTree>
      <p:nvGrpSpPr>
        <p:cNvPr id="1" name="Shape 74"/>
        <p:cNvGrpSpPr/>
        <p:nvPr/>
      </p:nvGrpSpPr>
      <p:grpSpPr>
        <a:xfrm>
          <a:off x="0" y="0"/>
          <a:ext cx="0" cy="0"/>
          <a:chOff x="0" y="0"/>
          <a:chExt cx="0" cy="0"/>
        </a:xfrm>
      </p:grpSpPr>
      <p:sp>
        <p:nvSpPr>
          <p:cNvPr id="75" name="Google Shape;75;p11"/>
          <p:cNvSpPr/>
          <p:nvPr/>
        </p:nvSpPr>
        <p:spPr>
          <a:xfrm>
            <a:off x="0" y="0"/>
            <a:ext cx="4572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77" name="Google Shape;77;p11"/>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78" name="Google Shape;78;p11"/>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9" name="Google Shape;79;p11"/>
          <p:cNvSpPr txBox="1">
            <a:spLocks noGrp="1"/>
          </p:cNvSpPr>
          <p:nvPr>
            <p:ph type="title" idx="2"/>
          </p:nvPr>
        </p:nvSpPr>
        <p:spPr>
          <a:xfrm>
            <a:off x="416810" y="368825"/>
            <a:ext cx="37032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400"/>
              <a:buNone/>
              <a:defRPr sz="2400" b="1">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1" name="Google Shape;81;p11"/>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82" name="Google Shape;82;p11"/>
          <p:cNvSpPr txBox="1">
            <a:spLocks noGrp="1"/>
          </p:cNvSpPr>
          <p:nvPr>
            <p:ph type="body" idx="3"/>
          </p:nvPr>
        </p:nvSpPr>
        <p:spPr>
          <a:xfrm>
            <a:off x="416810"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FFFF"/>
              </a:buClr>
              <a:buSzPts val="1800"/>
              <a:buChar char="•"/>
              <a:defRPr sz="1800">
                <a:solidFill>
                  <a:srgbClr val="FFFFFF"/>
                </a:solidFill>
              </a:defRPr>
            </a:lvl1pPr>
            <a:lvl2pPr marL="914400" lvl="1" indent="-330200" rtl="0">
              <a:lnSpc>
                <a:spcPct val="115000"/>
              </a:lnSpc>
              <a:spcBef>
                <a:spcPts val="0"/>
              </a:spcBef>
              <a:spcAft>
                <a:spcPts val="0"/>
              </a:spcAft>
              <a:buClr>
                <a:srgbClr val="FFFFFF"/>
              </a:buClr>
              <a:buSzPts val="1600"/>
              <a:buChar char="◦"/>
              <a:defRPr sz="1600">
                <a:solidFill>
                  <a:srgbClr val="FFFFFF"/>
                </a:solidFill>
              </a:defRPr>
            </a:lvl2pPr>
            <a:lvl3pPr marL="1371600" lvl="2" indent="-317500" rtl="0">
              <a:lnSpc>
                <a:spcPct val="115000"/>
              </a:lnSpc>
              <a:spcBef>
                <a:spcPts val="0"/>
              </a:spcBef>
              <a:spcAft>
                <a:spcPts val="0"/>
              </a:spcAft>
              <a:buClr>
                <a:srgbClr val="FFFFFF"/>
              </a:buClr>
              <a:buSzPts val="1400"/>
              <a:buChar char="•"/>
              <a:defRPr>
                <a:solidFill>
                  <a:srgbClr val="FFFFFF"/>
                </a:solidFill>
              </a:defRPr>
            </a:lvl3pPr>
            <a:lvl4pPr marL="1828800" lvl="3" indent="-311150" rtl="0">
              <a:lnSpc>
                <a:spcPct val="115000"/>
              </a:lnSpc>
              <a:spcBef>
                <a:spcPts val="0"/>
              </a:spcBef>
              <a:spcAft>
                <a:spcPts val="0"/>
              </a:spcAft>
              <a:buClr>
                <a:srgbClr val="FFFFFF"/>
              </a:buClr>
              <a:buSzPts val="1300"/>
              <a:buChar char="◦"/>
              <a:defRPr sz="1300">
                <a:solidFill>
                  <a:srgbClr val="FFFFFF"/>
                </a:solidFill>
              </a:defRPr>
            </a:lvl4pPr>
            <a:lvl5pPr marL="2286000" lvl="4" indent="-304800" rtl="0">
              <a:lnSpc>
                <a:spcPct val="115000"/>
              </a:lnSpc>
              <a:spcBef>
                <a:spcPts val="0"/>
              </a:spcBef>
              <a:spcAft>
                <a:spcPts val="0"/>
              </a:spcAft>
              <a:buClr>
                <a:srgbClr val="FFFFFF"/>
              </a:buClr>
              <a:buSzPts val="1200"/>
              <a:buChar char="•"/>
              <a:defRPr sz="1200">
                <a:solidFill>
                  <a:srgbClr val="FFFFFF"/>
                </a:solidFill>
              </a:defRPr>
            </a:lvl5pPr>
            <a:lvl6pPr marL="2743200" lvl="5" indent="-298450" rtl="0">
              <a:lnSpc>
                <a:spcPct val="115000"/>
              </a:lnSpc>
              <a:spcBef>
                <a:spcPts val="0"/>
              </a:spcBef>
              <a:spcAft>
                <a:spcPts val="0"/>
              </a:spcAft>
              <a:buClr>
                <a:srgbClr val="FFFFFF"/>
              </a:buClr>
              <a:buSzPts val="1100"/>
              <a:buChar char="◦"/>
              <a:defRPr sz="1100">
                <a:solidFill>
                  <a:srgbClr val="FFFFFF"/>
                </a:solidFill>
              </a:defRPr>
            </a:lvl6pPr>
            <a:lvl7pPr marL="3200400" lvl="6" indent="-298450" rtl="0">
              <a:lnSpc>
                <a:spcPct val="115000"/>
              </a:lnSpc>
              <a:spcBef>
                <a:spcPts val="0"/>
              </a:spcBef>
              <a:spcAft>
                <a:spcPts val="0"/>
              </a:spcAft>
              <a:buClr>
                <a:srgbClr val="FFFFFF"/>
              </a:buClr>
              <a:buSzPts val="1100"/>
              <a:buChar char="•"/>
              <a:defRPr sz="1100">
                <a:solidFill>
                  <a:srgbClr val="FFFFFF"/>
                </a:solidFill>
              </a:defRPr>
            </a:lvl7pPr>
            <a:lvl8pPr marL="3657600" lvl="7" indent="-298450" rtl="0">
              <a:lnSpc>
                <a:spcPct val="115000"/>
              </a:lnSpc>
              <a:spcBef>
                <a:spcPts val="0"/>
              </a:spcBef>
              <a:spcAft>
                <a:spcPts val="0"/>
              </a:spcAft>
              <a:buClr>
                <a:srgbClr val="FFFFFF"/>
              </a:buClr>
              <a:buSzPts val="1100"/>
              <a:buChar char="◦"/>
              <a:defRPr sz="1100">
                <a:solidFill>
                  <a:srgbClr val="FFFFFF"/>
                </a:solidFill>
              </a:defRPr>
            </a:lvl8pPr>
            <a:lvl9pPr marL="4114800" lvl="8" indent="-298450" rtl="0">
              <a:lnSpc>
                <a:spcPct val="115000"/>
              </a:lnSpc>
              <a:spcBef>
                <a:spcPts val="0"/>
              </a:spcBef>
              <a:spcAft>
                <a:spcPts val="0"/>
              </a:spcAft>
              <a:buClr>
                <a:srgbClr val="FFFFFF"/>
              </a:buClr>
              <a:buSzPts val="1100"/>
              <a:buChar char="•"/>
              <a:defRPr sz="1100">
                <a:solidFill>
                  <a:srgbClr val="FFFFFF"/>
                </a:solidFill>
              </a:defRPr>
            </a:lvl9pPr>
          </a:lstStyle>
          <a:p>
            <a:endParaRPr/>
          </a:p>
        </p:txBody>
      </p:sp>
      <p:pic>
        <p:nvPicPr>
          <p:cNvPr id="83" name="Google Shape;83;p11"/>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Half 1">
  <p:cSld name="MAIN_POINT_2">
    <p:spTree>
      <p:nvGrpSpPr>
        <p:cNvPr id="1" name="Shape 84"/>
        <p:cNvGrpSpPr/>
        <p:nvPr/>
      </p:nvGrpSpPr>
      <p:grpSpPr>
        <a:xfrm>
          <a:off x="0" y="0"/>
          <a:ext cx="0" cy="0"/>
          <a:chOff x="0" y="0"/>
          <a:chExt cx="0" cy="0"/>
        </a:xfrm>
      </p:grpSpPr>
      <p:sp>
        <p:nvSpPr>
          <p:cNvPr id="85" name="Google Shape;85;p12"/>
          <p:cNvSpPr/>
          <p:nvPr/>
        </p:nvSpPr>
        <p:spPr>
          <a:xfrm>
            <a:off x="0" y="987875"/>
            <a:ext cx="4572000" cy="41556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87" name="Google Shape;87;p1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88" name="Google Shape;88;p12"/>
          <p:cNvSpPr txBox="1">
            <a:spLocks noGrp="1"/>
          </p:cNvSpPr>
          <p:nvPr>
            <p:ph type="title"/>
          </p:nvPr>
        </p:nvSpPr>
        <p:spPr>
          <a:xfrm>
            <a:off x="5021125" y="1285862"/>
            <a:ext cx="36249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9" name="Google Shape;89;p12"/>
          <p:cNvSpPr txBox="1">
            <a:spLocks noGrp="1"/>
          </p:cNvSpPr>
          <p:nvPr>
            <p:ph type="title" idx="2"/>
          </p:nvPr>
        </p:nvSpPr>
        <p:spPr>
          <a:xfrm>
            <a:off x="416810" y="1285862"/>
            <a:ext cx="3703200" cy="4629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400"/>
              <a:buNone/>
              <a:defRPr sz="2400" b="1">
                <a:solidFill>
                  <a:srgbClr val="FFFFFF"/>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1" name="Google Shape;91;p12"/>
          <p:cNvSpPr txBox="1">
            <a:spLocks noGrp="1"/>
          </p:cNvSpPr>
          <p:nvPr>
            <p:ph type="body" idx="1"/>
          </p:nvPr>
        </p:nvSpPr>
        <p:spPr>
          <a:xfrm>
            <a:off x="5021125"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92" name="Google Shape;92;p12"/>
          <p:cNvSpPr txBox="1">
            <a:spLocks noGrp="1"/>
          </p:cNvSpPr>
          <p:nvPr>
            <p:ph type="body" idx="3"/>
          </p:nvPr>
        </p:nvSpPr>
        <p:spPr>
          <a:xfrm>
            <a:off x="416810" y="1851095"/>
            <a:ext cx="3703200" cy="28119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rgbClr val="FFFFFF"/>
              </a:buClr>
              <a:buSzPts val="1800"/>
              <a:buChar char="•"/>
              <a:defRPr sz="1800">
                <a:solidFill>
                  <a:srgbClr val="FFFFFF"/>
                </a:solidFill>
              </a:defRPr>
            </a:lvl1pPr>
            <a:lvl2pPr marL="914400" lvl="1" indent="-330200" rtl="0">
              <a:lnSpc>
                <a:spcPct val="115000"/>
              </a:lnSpc>
              <a:spcBef>
                <a:spcPts val="0"/>
              </a:spcBef>
              <a:spcAft>
                <a:spcPts val="0"/>
              </a:spcAft>
              <a:buClr>
                <a:srgbClr val="FFFFFF"/>
              </a:buClr>
              <a:buSzPts val="1600"/>
              <a:buChar char="◦"/>
              <a:defRPr sz="1600">
                <a:solidFill>
                  <a:srgbClr val="FFFFFF"/>
                </a:solidFill>
              </a:defRPr>
            </a:lvl2pPr>
            <a:lvl3pPr marL="1371600" lvl="2" indent="-317500" rtl="0">
              <a:lnSpc>
                <a:spcPct val="115000"/>
              </a:lnSpc>
              <a:spcBef>
                <a:spcPts val="0"/>
              </a:spcBef>
              <a:spcAft>
                <a:spcPts val="0"/>
              </a:spcAft>
              <a:buClr>
                <a:srgbClr val="FFFFFF"/>
              </a:buClr>
              <a:buSzPts val="1400"/>
              <a:buChar char="•"/>
              <a:defRPr>
                <a:solidFill>
                  <a:srgbClr val="FFFFFF"/>
                </a:solidFill>
              </a:defRPr>
            </a:lvl3pPr>
            <a:lvl4pPr marL="1828800" lvl="3" indent="-311150" rtl="0">
              <a:lnSpc>
                <a:spcPct val="115000"/>
              </a:lnSpc>
              <a:spcBef>
                <a:spcPts val="0"/>
              </a:spcBef>
              <a:spcAft>
                <a:spcPts val="0"/>
              </a:spcAft>
              <a:buClr>
                <a:srgbClr val="FFFFFF"/>
              </a:buClr>
              <a:buSzPts val="1300"/>
              <a:buChar char="◦"/>
              <a:defRPr sz="1300">
                <a:solidFill>
                  <a:srgbClr val="FFFFFF"/>
                </a:solidFill>
              </a:defRPr>
            </a:lvl4pPr>
            <a:lvl5pPr marL="2286000" lvl="4" indent="-304800" rtl="0">
              <a:lnSpc>
                <a:spcPct val="115000"/>
              </a:lnSpc>
              <a:spcBef>
                <a:spcPts val="0"/>
              </a:spcBef>
              <a:spcAft>
                <a:spcPts val="0"/>
              </a:spcAft>
              <a:buClr>
                <a:srgbClr val="FFFFFF"/>
              </a:buClr>
              <a:buSzPts val="1200"/>
              <a:buChar char="•"/>
              <a:defRPr sz="1200">
                <a:solidFill>
                  <a:srgbClr val="FFFFFF"/>
                </a:solidFill>
              </a:defRPr>
            </a:lvl5pPr>
            <a:lvl6pPr marL="2743200" lvl="5" indent="-298450" rtl="0">
              <a:lnSpc>
                <a:spcPct val="115000"/>
              </a:lnSpc>
              <a:spcBef>
                <a:spcPts val="0"/>
              </a:spcBef>
              <a:spcAft>
                <a:spcPts val="0"/>
              </a:spcAft>
              <a:buClr>
                <a:srgbClr val="FFFFFF"/>
              </a:buClr>
              <a:buSzPts val="1100"/>
              <a:buChar char="◦"/>
              <a:defRPr sz="1100">
                <a:solidFill>
                  <a:srgbClr val="FFFFFF"/>
                </a:solidFill>
              </a:defRPr>
            </a:lvl6pPr>
            <a:lvl7pPr marL="3200400" lvl="6" indent="-298450" rtl="0">
              <a:lnSpc>
                <a:spcPct val="115000"/>
              </a:lnSpc>
              <a:spcBef>
                <a:spcPts val="0"/>
              </a:spcBef>
              <a:spcAft>
                <a:spcPts val="0"/>
              </a:spcAft>
              <a:buClr>
                <a:srgbClr val="FFFFFF"/>
              </a:buClr>
              <a:buSzPts val="1100"/>
              <a:buChar char="•"/>
              <a:defRPr sz="1100">
                <a:solidFill>
                  <a:srgbClr val="FFFFFF"/>
                </a:solidFill>
              </a:defRPr>
            </a:lvl7pPr>
            <a:lvl8pPr marL="3657600" lvl="7" indent="-298450" rtl="0">
              <a:lnSpc>
                <a:spcPct val="115000"/>
              </a:lnSpc>
              <a:spcBef>
                <a:spcPts val="0"/>
              </a:spcBef>
              <a:spcAft>
                <a:spcPts val="0"/>
              </a:spcAft>
              <a:buClr>
                <a:srgbClr val="FFFFFF"/>
              </a:buClr>
              <a:buSzPts val="1100"/>
              <a:buChar char="◦"/>
              <a:defRPr sz="1100">
                <a:solidFill>
                  <a:srgbClr val="FFFFFF"/>
                </a:solidFill>
              </a:defRPr>
            </a:lvl8pPr>
            <a:lvl9pPr marL="4114800" lvl="8" indent="-298450" rtl="0">
              <a:lnSpc>
                <a:spcPct val="115000"/>
              </a:lnSpc>
              <a:spcBef>
                <a:spcPts val="0"/>
              </a:spcBef>
              <a:spcAft>
                <a:spcPts val="0"/>
              </a:spcAft>
              <a:buClr>
                <a:srgbClr val="FFFFFF"/>
              </a:buClr>
              <a:buSzPts val="1100"/>
              <a:buChar char="•"/>
              <a:defRPr sz="1100">
                <a:solidFill>
                  <a:srgbClr val="FFFFFF"/>
                </a:solidFill>
              </a:defRPr>
            </a:lvl9pPr>
          </a:lstStyle>
          <a:p>
            <a:endParaRPr/>
          </a:p>
        </p:txBody>
      </p:sp>
      <p:pic>
        <p:nvPicPr>
          <p:cNvPr id="93" name="Google Shape;93;p12"/>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
        <p:nvSpPr>
          <p:cNvPr id="94" name="Google Shape;94;p12"/>
          <p:cNvSpPr txBox="1">
            <a:spLocks noGrp="1"/>
          </p:cNvSpPr>
          <p:nvPr>
            <p:ph type="title" idx="4"/>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plit Quad 4 - A">
  <p:cSld name="MAIN_POINT_1_2">
    <p:spTree>
      <p:nvGrpSpPr>
        <p:cNvPr id="1" name="Shape 95"/>
        <p:cNvGrpSpPr/>
        <p:nvPr/>
      </p:nvGrpSpPr>
      <p:grpSpPr>
        <a:xfrm>
          <a:off x="0" y="0"/>
          <a:ext cx="0" cy="0"/>
          <a:chOff x="0" y="0"/>
          <a:chExt cx="0" cy="0"/>
        </a:xfrm>
      </p:grpSpPr>
      <p:sp>
        <p:nvSpPr>
          <p:cNvPr id="96" name="Google Shape;96;p1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7" name="Google Shape;97;p13"/>
          <p:cNvSpPr/>
          <p:nvPr/>
        </p:nvSpPr>
        <p:spPr>
          <a:xfrm>
            <a:off x="625025"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99" name="Google Shape;99;p1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00" name="Google Shape;100;p13"/>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01" name="Google Shape;101;p13"/>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pic>
        <p:nvPicPr>
          <p:cNvPr id="102" name="Google Shape;102;p13"/>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
        <p:nvSpPr>
          <p:cNvPr id="103" name="Google Shape;103;p13"/>
          <p:cNvSpPr/>
          <p:nvPr/>
        </p:nvSpPr>
        <p:spPr>
          <a:xfrm>
            <a:off x="4701900" y="95522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05" name="Google Shape;105;p13"/>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106" name="Google Shape;106;p13"/>
          <p:cNvSpPr/>
          <p:nvPr/>
        </p:nvSpPr>
        <p:spPr>
          <a:xfrm>
            <a:off x="625025"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08" name="Google Shape;108;p13"/>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109" name="Google Shape;109;p13"/>
          <p:cNvSpPr/>
          <p:nvPr/>
        </p:nvSpPr>
        <p:spPr>
          <a:xfrm>
            <a:off x="4701900" y="2890175"/>
            <a:ext cx="3820500" cy="16986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dk1"/>
              </a:buClr>
              <a:buSzPts val="1800"/>
              <a:buNone/>
              <a:defRPr sz="1800" b="1">
                <a:solidFill>
                  <a:schemeClr val="dk1"/>
                </a:solidFill>
              </a:defRPr>
            </a:lvl1pPr>
            <a:lvl2pPr lvl="1" rtl="0">
              <a:spcBef>
                <a:spcPts val="0"/>
              </a:spcBef>
              <a:spcAft>
                <a:spcPts val="0"/>
              </a:spcAft>
              <a:buClr>
                <a:schemeClr val="dk1"/>
              </a:buClr>
              <a:buSzPts val="1800"/>
              <a:buNone/>
              <a:defRPr sz="1800">
                <a:solidFill>
                  <a:schemeClr val="dk1"/>
                </a:solidFill>
              </a:defRPr>
            </a:lvl2pPr>
            <a:lvl3pPr lvl="2" rtl="0">
              <a:spcBef>
                <a:spcPts val="0"/>
              </a:spcBef>
              <a:spcAft>
                <a:spcPts val="0"/>
              </a:spcAft>
              <a:buClr>
                <a:schemeClr val="dk1"/>
              </a:buClr>
              <a:buSzPts val="1800"/>
              <a:buNone/>
              <a:defRPr sz="1800">
                <a:solidFill>
                  <a:schemeClr val="dk1"/>
                </a:solidFill>
              </a:defRPr>
            </a:lvl3pPr>
            <a:lvl4pPr lvl="3" rtl="0">
              <a:spcBef>
                <a:spcPts val="0"/>
              </a:spcBef>
              <a:spcAft>
                <a:spcPts val="0"/>
              </a:spcAft>
              <a:buClr>
                <a:schemeClr val="dk1"/>
              </a:buClr>
              <a:buSzPts val="1800"/>
              <a:buNone/>
              <a:defRPr sz="1800">
                <a:solidFill>
                  <a:schemeClr val="dk1"/>
                </a:solidFill>
              </a:defRPr>
            </a:lvl4pPr>
            <a:lvl5pPr lvl="4" rtl="0">
              <a:spcBef>
                <a:spcPts val="0"/>
              </a:spcBef>
              <a:spcAft>
                <a:spcPts val="0"/>
              </a:spcAft>
              <a:buClr>
                <a:schemeClr val="dk1"/>
              </a:buClr>
              <a:buSzPts val="1800"/>
              <a:buNone/>
              <a:defRPr sz="1800">
                <a:solidFill>
                  <a:schemeClr val="dk1"/>
                </a:solidFill>
              </a:defRPr>
            </a:lvl5pPr>
            <a:lvl6pPr lvl="5" rtl="0">
              <a:spcBef>
                <a:spcPts val="0"/>
              </a:spcBef>
              <a:spcAft>
                <a:spcPts val="0"/>
              </a:spcAft>
              <a:buClr>
                <a:schemeClr val="dk1"/>
              </a:buClr>
              <a:buSzPts val="1800"/>
              <a:buNone/>
              <a:defRPr sz="1800">
                <a:solidFill>
                  <a:schemeClr val="dk1"/>
                </a:solidFill>
              </a:defRPr>
            </a:lvl6pPr>
            <a:lvl7pPr lvl="6" rtl="0">
              <a:spcBef>
                <a:spcPts val="0"/>
              </a:spcBef>
              <a:spcAft>
                <a:spcPts val="0"/>
              </a:spcAft>
              <a:buClr>
                <a:schemeClr val="dk1"/>
              </a:buClr>
              <a:buSzPts val="1800"/>
              <a:buNone/>
              <a:defRPr sz="1800">
                <a:solidFill>
                  <a:schemeClr val="dk1"/>
                </a:solidFill>
              </a:defRPr>
            </a:lvl7pPr>
            <a:lvl8pPr lvl="7" rtl="0">
              <a:spcBef>
                <a:spcPts val="0"/>
              </a:spcBef>
              <a:spcAft>
                <a:spcPts val="0"/>
              </a:spcAft>
              <a:buClr>
                <a:schemeClr val="dk1"/>
              </a:buClr>
              <a:buSzPts val="1800"/>
              <a:buNone/>
              <a:defRPr sz="1800">
                <a:solidFill>
                  <a:schemeClr val="dk1"/>
                </a:solidFill>
              </a:defRPr>
            </a:lvl8pPr>
            <a:lvl9pPr lvl="8" rtl="0">
              <a:spcBef>
                <a:spcPts val="0"/>
              </a:spcBef>
              <a:spcAft>
                <a:spcPts val="0"/>
              </a:spcAft>
              <a:buClr>
                <a:schemeClr val="dk1"/>
              </a:buClr>
              <a:buSzPts val="1800"/>
              <a:buNone/>
              <a:defRPr sz="1800">
                <a:solidFill>
                  <a:schemeClr val="dk1"/>
                </a:solidFill>
              </a:defRPr>
            </a:lvl9pPr>
          </a:lstStyle>
          <a:p>
            <a:endParaRPr/>
          </a:p>
        </p:txBody>
      </p:sp>
      <p:sp>
        <p:nvSpPr>
          <p:cNvPr id="111" name="Google Shape;111;p13"/>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dk1"/>
              </a:buClr>
              <a:buSzPts val="1400"/>
              <a:buChar char="•"/>
              <a:defRPr>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plit Quad 4 - B">
  <p:cSld name="MAIN_POINT_1_2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4" name="Google Shape;114;p14"/>
          <p:cNvSpPr/>
          <p:nvPr/>
        </p:nvSpPr>
        <p:spPr>
          <a:xfrm>
            <a:off x="625025"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1"/>
                </a:solidFill>
                <a:latin typeface="Arial"/>
                <a:ea typeface="Arial"/>
                <a:cs typeface="Arial"/>
                <a:sym typeface="Arial"/>
              </a:defRPr>
            </a:lvl1pPr>
            <a:lvl2pPr lvl="1" rtl="0">
              <a:buNone/>
              <a:defRPr>
                <a:solidFill>
                  <a:schemeClr val="dk1"/>
                </a:solidFill>
                <a:latin typeface="Arial"/>
                <a:ea typeface="Arial"/>
                <a:cs typeface="Arial"/>
                <a:sym typeface="Arial"/>
              </a:defRPr>
            </a:lvl2pPr>
            <a:lvl3pPr lvl="2" rtl="0">
              <a:buNone/>
              <a:defRPr>
                <a:solidFill>
                  <a:schemeClr val="dk1"/>
                </a:solidFill>
                <a:latin typeface="Arial"/>
                <a:ea typeface="Arial"/>
                <a:cs typeface="Arial"/>
                <a:sym typeface="Arial"/>
              </a:defRPr>
            </a:lvl3pPr>
            <a:lvl4pPr lvl="3" rtl="0">
              <a:buNone/>
              <a:defRPr>
                <a:solidFill>
                  <a:schemeClr val="dk1"/>
                </a:solidFill>
                <a:latin typeface="Arial"/>
                <a:ea typeface="Arial"/>
                <a:cs typeface="Arial"/>
                <a:sym typeface="Arial"/>
              </a:defRPr>
            </a:lvl4pPr>
            <a:lvl5pPr lvl="4" rtl="0">
              <a:buNone/>
              <a:defRPr>
                <a:solidFill>
                  <a:schemeClr val="dk1"/>
                </a:solidFill>
                <a:latin typeface="Arial"/>
                <a:ea typeface="Arial"/>
                <a:cs typeface="Arial"/>
                <a:sym typeface="Arial"/>
              </a:defRPr>
            </a:lvl5pPr>
            <a:lvl6pPr lvl="5" rtl="0">
              <a:buNone/>
              <a:defRPr>
                <a:solidFill>
                  <a:schemeClr val="dk1"/>
                </a:solidFill>
                <a:latin typeface="Arial"/>
                <a:ea typeface="Arial"/>
                <a:cs typeface="Arial"/>
                <a:sym typeface="Arial"/>
              </a:defRPr>
            </a:lvl6pPr>
            <a:lvl7pPr lvl="6" rtl="0">
              <a:buNone/>
              <a:defRPr>
                <a:solidFill>
                  <a:schemeClr val="dk1"/>
                </a:solidFill>
                <a:latin typeface="Arial"/>
                <a:ea typeface="Arial"/>
                <a:cs typeface="Arial"/>
                <a:sym typeface="Arial"/>
              </a:defRPr>
            </a:lvl7pPr>
            <a:lvl8pPr lvl="7" rtl="0">
              <a:buNone/>
              <a:defRPr>
                <a:solidFill>
                  <a:schemeClr val="dk1"/>
                </a:solidFill>
                <a:latin typeface="Arial"/>
                <a:ea typeface="Arial"/>
                <a:cs typeface="Arial"/>
                <a:sym typeface="Arial"/>
              </a:defRPr>
            </a:lvl8pPr>
            <a:lvl9pPr lvl="8" rtl="0">
              <a:buNone/>
              <a:defRPr>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17" name="Google Shape;117;p14"/>
          <p:cNvSpPr txBox="1">
            <a:spLocks noGrp="1"/>
          </p:cNvSpPr>
          <p:nvPr>
            <p:ph type="title" idx="2"/>
          </p:nvPr>
        </p:nvSpPr>
        <p:spPr>
          <a:xfrm>
            <a:off x="773750"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18" name="Google Shape;118;p14"/>
          <p:cNvSpPr txBox="1">
            <a:spLocks noGrp="1"/>
          </p:cNvSpPr>
          <p:nvPr>
            <p:ph type="body" idx="1"/>
          </p:nvPr>
        </p:nvSpPr>
        <p:spPr>
          <a:xfrm>
            <a:off x="773741"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pic>
        <p:nvPicPr>
          <p:cNvPr id="119" name="Google Shape;119;p14"/>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
        <p:nvSpPr>
          <p:cNvPr id="120" name="Google Shape;120;p14"/>
          <p:cNvSpPr/>
          <p:nvPr/>
        </p:nvSpPr>
        <p:spPr>
          <a:xfrm>
            <a:off x="4701900" y="95522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a:spLocks noGrp="1"/>
          </p:cNvSpPr>
          <p:nvPr>
            <p:ph type="title" idx="3"/>
          </p:nvPr>
        </p:nvSpPr>
        <p:spPr>
          <a:xfrm>
            <a:off x="4850625" y="111662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2" name="Google Shape;122;p14"/>
          <p:cNvSpPr txBox="1">
            <a:spLocks noGrp="1"/>
          </p:cNvSpPr>
          <p:nvPr>
            <p:ph type="body" idx="4"/>
          </p:nvPr>
        </p:nvSpPr>
        <p:spPr>
          <a:xfrm>
            <a:off x="4850616" y="154622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23" name="Google Shape;123;p14"/>
          <p:cNvSpPr/>
          <p:nvPr/>
        </p:nvSpPr>
        <p:spPr>
          <a:xfrm>
            <a:off x="625025"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txBox="1">
            <a:spLocks noGrp="1"/>
          </p:cNvSpPr>
          <p:nvPr>
            <p:ph type="title" idx="5"/>
          </p:nvPr>
        </p:nvSpPr>
        <p:spPr>
          <a:xfrm>
            <a:off x="773750"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5" name="Google Shape;125;p14"/>
          <p:cNvSpPr txBox="1">
            <a:spLocks noGrp="1"/>
          </p:cNvSpPr>
          <p:nvPr>
            <p:ph type="body" idx="6"/>
          </p:nvPr>
        </p:nvSpPr>
        <p:spPr>
          <a:xfrm>
            <a:off x="773741"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126" name="Google Shape;126;p14"/>
          <p:cNvSpPr/>
          <p:nvPr/>
        </p:nvSpPr>
        <p:spPr>
          <a:xfrm>
            <a:off x="4701900" y="2890175"/>
            <a:ext cx="3820500" cy="1698600"/>
          </a:xfrm>
          <a:prstGeom prst="rect">
            <a:avLst/>
          </a:prstGeom>
          <a:solidFill>
            <a:srgbClr val="018B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a:spLocks noGrp="1"/>
          </p:cNvSpPr>
          <p:nvPr>
            <p:ph type="title" idx="7"/>
          </p:nvPr>
        </p:nvSpPr>
        <p:spPr>
          <a:xfrm>
            <a:off x="4850625" y="3051575"/>
            <a:ext cx="3522900" cy="572700"/>
          </a:xfrm>
          <a:prstGeom prst="rect">
            <a:avLst/>
          </a:prstGeom>
          <a:noFill/>
          <a:ln>
            <a:noFill/>
          </a:ln>
        </p:spPr>
        <p:txBody>
          <a:bodyPr spcFirstLastPara="1" wrap="square" lIns="0" tIns="0" rIns="0" bIns="0" anchor="t" anchorCtr="0">
            <a:normAutofit/>
          </a:bodyPr>
          <a:lstStyle>
            <a:lvl1pPr lvl="0" rtl="0">
              <a:spcBef>
                <a:spcPts val="0"/>
              </a:spcBef>
              <a:spcAft>
                <a:spcPts val="0"/>
              </a:spcAft>
              <a:buClr>
                <a:schemeClr val="lt1"/>
              </a:buClr>
              <a:buSzPts val="1800"/>
              <a:buNone/>
              <a:defRPr sz="1800" b="1">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28" name="Google Shape;128;p14"/>
          <p:cNvSpPr txBox="1">
            <a:spLocks noGrp="1"/>
          </p:cNvSpPr>
          <p:nvPr>
            <p:ph type="body" idx="8"/>
          </p:nvPr>
        </p:nvSpPr>
        <p:spPr>
          <a:xfrm>
            <a:off x="4850616" y="3481175"/>
            <a:ext cx="3522900" cy="788700"/>
          </a:xfrm>
          <a:prstGeom prst="rect">
            <a:avLst/>
          </a:prstGeom>
          <a:noFill/>
          <a:ln>
            <a:noFill/>
          </a:ln>
        </p:spPr>
        <p:txBody>
          <a:bodyPr spcFirstLastPara="1" wrap="square" lIns="0" tIns="0" rIns="0" bIns="0" anchor="t" anchorCtr="0">
            <a:normAutofit/>
          </a:bodyPr>
          <a:lstStyle>
            <a:lvl1pPr marL="457200" lvl="0" indent="-317500" rtl="0">
              <a:lnSpc>
                <a:spcPct val="115000"/>
              </a:lnSpc>
              <a:spcBef>
                <a:spcPts val="0"/>
              </a:spcBef>
              <a:spcAft>
                <a:spcPts val="0"/>
              </a:spcAft>
              <a:buClr>
                <a:schemeClr val="lt1"/>
              </a:buClr>
              <a:buSzPts val="1400"/>
              <a:buChar char="•"/>
              <a:defRPr>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Media">
  <p:cSld name="SECTION_TITLE_AND_DESCRIPTION">
    <p:spTree>
      <p:nvGrpSpPr>
        <p:cNvPr id="1" name="Shape 129"/>
        <p:cNvGrpSpPr/>
        <p:nvPr/>
      </p:nvGrpSpPr>
      <p:grpSpPr>
        <a:xfrm>
          <a:off x="0" y="0"/>
          <a:ext cx="0" cy="0"/>
          <a:chOff x="0" y="0"/>
          <a:chExt cx="0" cy="0"/>
        </a:xfrm>
      </p:grpSpPr>
      <p:sp>
        <p:nvSpPr>
          <p:cNvPr id="130" name="Google Shape;130;p15"/>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32" name="Google Shape;132;p1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33" name="Google Shape;133;p15"/>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4" name="Google Shape;134;p15"/>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35" name="Google Shape;135;p15"/>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Media 1">
  <p:cSld name="SECTION_TITLE_AND_DESCRIPTION_2">
    <p:spTree>
      <p:nvGrpSpPr>
        <p:cNvPr id="1" name="Shape 136"/>
        <p:cNvGrpSpPr/>
        <p:nvPr/>
      </p:nvGrpSpPr>
      <p:grpSpPr>
        <a:xfrm>
          <a:off x="0" y="0"/>
          <a:ext cx="0" cy="0"/>
          <a:chOff x="0" y="0"/>
          <a:chExt cx="0" cy="0"/>
        </a:xfrm>
      </p:grpSpPr>
      <p:sp>
        <p:nvSpPr>
          <p:cNvPr id="137" name="Google Shape;137;p16"/>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38" name="Google Shape;138;p1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39" name="Google Shape;139;p16"/>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0" name="Google Shape;140;p16"/>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41" name="Google Shape;141;p16"/>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Media (Without Graph)">
  <p:cSld name="SECTION_TITLE_AND_DESCRIPTION_1">
    <p:spTree>
      <p:nvGrpSpPr>
        <p:cNvPr id="1" name="Shape 142"/>
        <p:cNvGrpSpPr/>
        <p:nvPr/>
      </p:nvGrpSpPr>
      <p:grpSpPr>
        <a:xfrm>
          <a:off x="0" y="0"/>
          <a:ext cx="0" cy="0"/>
          <a:chOff x="0" y="0"/>
          <a:chExt cx="0" cy="0"/>
        </a:xfrm>
      </p:grpSpPr>
      <p:sp>
        <p:nvSpPr>
          <p:cNvPr id="143" name="Google Shape;143;p1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45" name="Google Shape;145;p17"/>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46" name="Google Shape;146;p17"/>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47" name="Google Shape;147;p17"/>
          <p:cNvPicPr preferRelativeResize="0"/>
          <p:nvPr userDrawn="1"/>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edia (Without Graph) 1">
  <p:cSld name="SECTION_TITLE_AND_DESCRIPTION_1_1">
    <p:spTree>
      <p:nvGrpSpPr>
        <p:cNvPr id="1" name="Shape 148"/>
        <p:cNvGrpSpPr/>
        <p:nvPr/>
      </p:nvGrpSpPr>
      <p:grpSpPr>
        <a:xfrm>
          <a:off x="0" y="0"/>
          <a:ext cx="0" cy="0"/>
          <a:chOff x="0" y="0"/>
          <a:chExt cx="0" cy="0"/>
        </a:xfrm>
      </p:grpSpPr>
      <p:sp>
        <p:nvSpPr>
          <p:cNvPr id="149" name="Google Shape;149;p1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8"/>
          <p:cNvSpPr txBox="1">
            <a:spLocks noGrp="1"/>
          </p:cNvSpPr>
          <p:nvPr>
            <p:ph type="title"/>
          </p:nvPr>
        </p:nvSpPr>
        <p:spPr>
          <a:xfrm>
            <a:off x="5021125" y="368825"/>
            <a:ext cx="3624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1" name="Google Shape;151;p18"/>
          <p:cNvSpPr txBox="1">
            <a:spLocks noGrp="1"/>
          </p:cNvSpPr>
          <p:nvPr>
            <p:ph type="body" idx="1"/>
          </p:nvPr>
        </p:nvSpPr>
        <p:spPr>
          <a:xfrm>
            <a:off x="5021125" y="1068425"/>
            <a:ext cx="37032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52" name="Google Shape;152;p18"/>
          <p:cNvPicPr preferRelativeResize="0"/>
          <p:nvPr userDrawn="1"/>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Quote">
  <p:cSld name="CAPTION_ONLY">
    <p:bg>
      <p:bgPr>
        <a:solidFill>
          <a:schemeClr val="dk2"/>
        </a:solidFill>
        <a:effectLst/>
      </p:bgPr>
    </p:bg>
    <p:spTree>
      <p:nvGrpSpPr>
        <p:cNvPr id="1" name="Shape 153"/>
        <p:cNvGrpSpPr/>
        <p:nvPr/>
      </p:nvGrpSpPr>
      <p:grpSpPr>
        <a:xfrm>
          <a:off x="0" y="0"/>
          <a:ext cx="0" cy="0"/>
          <a:chOff x="0" y="0"/>
          <a:chExt cx="0" cy="0"/>
        </a:xfrm>
      </p:grpSpPr>
      <p:sp>
        <p:nvSpPr>
          <p:cNvPr id="154" name="Google Shape;154;p1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55" name="Google Shape;155;p19"/>
          <p:cNvPicPr preferRelativeResize="0"/>
          <p:nvPr/>
        </p:nvPicPr>
        <p:blipFill rotWithShape="1">
          <a:blip r:embed="rId2">
            <a:alphaModFix/>
          </a:blip>
          <a:srcRect r="21377"/>
          <a:stretch/>
        </p:blipFill>
        <p:spPr>
          <a:xfrm>
            <a:off x="3539825" y="-955975"/>
            <a:ext cx="5604174" cy="7128174"/>
          </a:xfrm>
          <a:prstGeom prst="rect">
            <a:avLst/>
          </a:prstGeom>
          <a:noFill/>
          <a:ln>
            <a:noFill/>
          </a:ln>
        </p:spPr>
      </p:pic>
      <p:sp>
        <p:nvSpPr>
          <p:cNvPr id="156" name="Google Shape;156;p19"/>
          <p:cNvSpPr txBox="1">
            <a:spLocks noGrp="1"/>
          </p:cNvSpPr>
          <p:nvPr>
            <p:ph type="title"/>
          </p:nvPr>
        </p:nvSpPr>
        <p:spPr>
          <a:xfrm>
            <a:off x="1089950" y="906675"/>
            <a:ext cx="6060000" cy="16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158" name="Google Shape;158;p19"/>
          <p:cNvSpPr txBox="1">
            <a:spLocks noGrp="1"/>
          </p:cNvSpPr>
          <p:nvPr>
            <p:ph type="subTitle" idx="1"/>
          </p:nvPr>
        </p:nvSpPr>
        <p:spPr>
          <a:xfrm>
            <a:off x="1089950" y="2649482"/>
            <a:ext cx="3170700" cy="449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1400"/>
              <a:buNone/>
              <a:defRPr>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9" name="Google Shape;159;p19"/>
          <p:cNvPicPr preferRelativeResize="0"/>
          <p:nvPr/>
        </p:nvPicPr>
        <p:blipFill>
          <a:blip r:embed="rId3">
            <a:alphaModFix/>
          </a:blip>
          <a:stretch>
            <a:fillRect/>
          </a:stretch>
        </p:blipFill>
        <p:spPr>
          <a:xfrm>
            <a:off x="8447450" y="4830388"/>
            <a:ext cx="548641" cy="20581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s - Different Colors">
  <p:cSld name="BIG_NUMBER">
    <p:bg>
      <p:bgPr>
        <a:noFill/>
        <a:effectLst/>
      </p:bgPr>
    </p:bg>
    <p:spTree>
      <p:nvGrpSpPr>
        <p:cNvPr id="1" name="Shape 160"/>
        <p:cNvGrpSpPr/>
        <p:nvPr/>
      </p:nvGrpSpPr>
      <p:grpSpPr>
        <a:xfrm>
          <a:off x="0" y="0"/>
          <a:ext cx="0" cy="0"/>
          <a:chOff x="0" y="0"/>
          <a:chExt cx="0" cy="0"/>
        </a:xfrm>
      </p:grpSpPr>
      <p:sp>
        <p:nvSpPr>
          <p:cNvPr id="161" name="Google Shape;161;p2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62" name="Google Shape;162;p20"/>
          <p:cNvPicPr preferRelativeResize="0"/>
          <p:nvPr/>
        </p:nvPicPr>
        <p:blipFill rotWithShape="1">
          <a:blip r:embed="rId2">
            <a:alphaModFix amt="10000"/>
          </a:blip>
          <a:srcRect l="1900" t="1080" r="34748" b="-1080"/>
          <a:stretch/>
        </p:blipFill>
        <p:spPr>
          <a:xfrm>
            <a:off x="5616468" y="215450"/>
            <a:ext cx="4043832" cy="5143499"/>
          </a:xfrm>
          <a:prstGeom prst="rect">
            <a:avLst/>
          </a:prstGeom>
          <a:noFill/>
          <a:ln>
            <a:noFill/>
          </a:ln>
        </p:spPr>
      </p:pic>
      <p:pic>
        <p:nvPicPr>
          <p:cNvPr id="163" name="Google Shape;163;p20"/>
          <p:cNvPicPr preferRelativeResize="0"/>
          <p:nvPr/>
        </p:nvPicPr>
        <p:blipFill>
          <a:blip r:embed="rId3">
            <a:alphaModFix/>
          </a:blip>
          <a:stretch>
            <a:fillRect/>
          </a:stretch>
        </p:blipFill>
        <p:spPr>
          <a:xfrm>
            <a:off x="8447450" y="4830388"/>
            <a:ext cx="548641" cy="205819"/>
          </a:xfrm>
          <a:prstGeom prst="rect">
            <a:avLst/>
          </a:prstGeom>
          <a:noFill/>
          <a:ln>
            <a:noFill/>
          </a:ln>
        </p:spPr>
      </p:pic>
      <p:sp>
        <p:nvSpPr>
          <p:cNvPr id="164" name="Google Shape;164;p20"/>
          <p:cNvSpPr txBox="1">
            <a:spLocks noGrp="1"/>
          </p:cNvSpPr>
          <p:nvPr>
            <p:ph type="title"/>
          </p:nvPr>
        </p:nvSpPr>
        <p:spPr>
          <a:xfrm>
            <a:off x="682650" y="1808555"/>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018BFF"/>
              </a:buClr>
              <a:buSzPts val="3600"/>
              <a:buNone/>
              <a:defRPr sz="3600" b="1">
                <a:solidFill>
                  <a:srgbClr val="018BFF"/>
                </a:solidFill>
              </a:defRPr>
            </a:lvl1pPr>
            <a:lvl2pPr lvl="1" rtl="0">
              <a:spcBef>
                <a:spcPts val="0"/>
              </a:spcBef>
              <a:spcAft>
                <a:spcPts val="0"/>
              </a:spcAft>
              <a:buClr>
                <a:srgbClr val="018BFF"/>
              </a:buClr>
              <a:buSzPts val="3600"/>
              <a:buNone/>
              <a:defRPr sz="3600">
                <a:solidFill>
                  <a:srgbClr val="018BFF"/>
                </a:solidFill>
              </a:defRPr>
            </a:lvl2pPr>
            <a:lvl3pPr lvl="2" rtl="0">
              <a:spcBef>
                <a:spcPts val="0"/>
              </a:spcBef>
              <a:spcAft>
                <a:spcPts val="0"/>
              </a:spcAft>
              <a:buClr>
                <a:srgbClr val="018BFF"/>
              </a:buClr>
              <a:buSzPts val="3600"/>
              <a:buNone/>
              <a:defRPr sz="3600">
                <a:solidFill>
                  <a:srgbClr val="018BFF"/>
                </a:solidFill>
              </a:defRPr>
            </a:lvl3pPr>
            <a:lvl4pPr lvl="3" rtl="0">
              <a:spcBef>
                <a:spcPts val="0"/>
              </a:spcBef>
              <a:spcAft>
                <a:spcPts val="0"/>
              </a:spcAft>
              <a:buClr>
                <a:srgbClr val="018BFF"/>
              </a:buClr>
              <a:buSzPts val="3600"/>
              <a:buNone/>
              <a:defRPr sz="3600">
                <a:solidFill>
                  <a:srgbClr val="018BFF"/>
                </a:solidFill>
              </a:defRPr>
            </a:lvl4pPr>
            <a:lvl5pPr lvl="4" rtl="0">
              <a:spcBef>
                <a:spcPts val="0"/>
              </a:spcBef>
              <a:spcAft>
                <a:spcPts val="0"/>
              </a:spcAft>
              <a:buClr>
                <a:srgbClr val="018BFF"/>
              </a:buClr>
              <a:buSzPts val="3600"/>
              <a:buNone/>
              <a:defRPr sz="3600">
                <a:solidFill>
                  <a:srgbClr val="018BFF"/>
                </a:solidFill>
              </a:defRPr>
            </a:lvl5pPr>
            <a:lvl6pPr lvl="5" rtl="0">
              <a:spcBef>
                <a:spcPts val="0"/>
              </a:spcBef>
              <a:spcAft>
                <a:spcPts val="0"/>
              </a:spcAft>
              <a:buClr>
                <a:srgbClr val="018BFF"/>
              </a:buClr>
              <a:buSzPts val="3600"/>
              <a:buNone/>
              <a:defRPr sz="3600">
                <a:solidFill>
                  <a:srgbClr val="018BFF"/>
                </a:solidFill>
              </a:defRPr>
            </a:lvl6pPr>
            <a:lvl7pPr lvl="6" rtl="0">
              <a:spcBef>
                <a:spcPts val="0"/>
              </a:spcBef>
              <a:spcAft>
                <a:spcPts val="0"/>
              </a:spcAft>
              <a:buClr>
                <a:srgbClr val="018BFF"/>
              </a:buClr>
              <a:buSzPts val="3600"/>
              <a:buNone/>
              <a:defRPr sz="3600">
                <a:solidFill>
                  <a:srgbClr val="018BFF"/>
                </a:solidFill>
              </a:defRPr>
            </a:lvl7pPr>
            <a:lvl8pPr lvl="7" rtl="0">
              <a:spcBef>
                <a:spcPts val="0"/>
              </a:spcBef>
              <a:spcAft>
                <a:spcPts val="0"/>
              </a:spcAft>
              <a:buClr>
                <a:srgbClr val="018BFF"/>
              </a:buClr>
              <a:buSzPts val="3600"/>
              <a:buNone/>
              <a:defRPr sz="3600">
                <a:solidFill>
                  <a:srgbClr val="018BFF"/>
                </a:solidFill>
              </a:defRPr>
            </a:lvl8pPr>
            <a:lvl9pPr lvl="8" rtl="0">
              <a:spcBef>
                <a:spcPts val="0"/>
              </a:spcBef>
              <a:spcAft>
                <a:spcPts val="0"/>
              </a:spcAft>
              <a:buClr>
                <a:srgbClr val="018BFF"/>
              </a:buClr>
              <a:buSzPts val="3600"/>
              <a:buNone/>
              <a:defRPr sz="3600">
                <a:solidFill>
                  <a:srgbClr val="018BFF"/>
                </a:solidFill>
              </a:defRPr>
            </a:lvl9pPr>
          </a:lstStyle>
          <a:p>
            <a:endParaRPr/>
          </a:p>
        </p:txBody>
      </p:sp>
      <p:sp>
        <p:nvSpPr>
          <p:cNvPr id="165" name="Google Shape;165;p20"/>
          <p:cNvSpPr txBox="1">
            <a:spLocks noGrp="1"/>
          </p:cNvSpPr>
          <p:nvPr>
            <p:ph type="subTitle" idx="1"/>
          </p:nvPr>
        </p:nvSpPr>
        <p:spPr>
          <a:xfrm>
            <a:off x="664700" y="2856788"/>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018BFF"/>
              </a:buClr>
              <a:buSzPts val="1600"/>
              <a:buNone/>
              <a:defRPr sz="1600">
                <a:solidFill>
                  <a:srgbClr val="018BFF"/>
                </a:solidFill>
              </a:defRPr>
            </a:lvl1pPr>
            <a:lvl2pPr lvl="1" rtl="0">
              <a:spcBef>
                <a:spcPts val="0"/>
              </a:spcBef>
              <a:spcAft>
                <a:spcPts val="0"/>
              </a:spcAft>
              <a:buClr>
                <a:srgbClr val="018BFF"/>
              </a:buClr>
              <a:buSzPts val="1600"/>
              <a:buNone/>
              <a:defRPr sz="1600">
                <a:solidFill>
                  <a:srgbClr val="018BFF"/>
                </a:solidFill>
              </a:defRPr>
            </a:lvl2pPr>
            <a:lvl3pPr lvl="2" rtl="0">
              <a:spcBef>
                <a:spcPts val="0"/>
              </a:spcBef>
              <a:spcAft>
                <a:spcPts val="0"/>
              </a:spcAft>
              <a:buClr>
                <a:srgbClr val="018BFF"/>
              </a:buClr>
              <a:buSzPts val="1600"/>
              <a:buNone/>
              <a:defRPr sz="1600">
                <a:solidFill>
                  <a:srgbClr val="018BFF"/>
                </a:solidFill>
              </a:defRPr>
            </a:lvl3pPr>
            <a:lvl4pPr lvl="3" rtl="0">
              <a:spcBef>
                <a:spcPts val="0"/>
              </a:spcBef>
              <a:spcAft>
                <a:spcPts val="0"/>
              </a:spcAft>
              <a:buClr>
                <a:srgbClr val="018BFF"/>
              </a:buClr>
              <a:buSzPts val="1600"/>
              <a:buNone/>
              <a:defRPr sz="1600">
                <a:solidFill>
                  <a:srgbClr val="018BFF"/>
                </a:solidFill>
              </a:defRPr>
            </a:lvl4pPr>
            <a:lvl5pPr lvl="4" rtl="0">
              <a:spcBef>
                <a:spcPts val="0"/>
              </a:spcBef>
              <a:spcAft>
                <a:spcPts val="0"/>
              </a:spcAft>
              <a:buClr>
                <a:srgbClr val="018BFF"/>
              </a:buClr>
              <a:buSzPts val="1600"/>
              <a:buNone/>
              <a:defRPr sz="1600">
                <a:solidFill>
                  <a:srgbClr val="018BFF"/>
                </a:solidFill>
              </a:defRPr>
            </a:lvl5pPr>
            <a:lvl6pPr lvl="5" rtl="0">
              <a:spcBef>
                <a:spcPts val="0"/>
              </a:spcBef>
              <a:spcAft>
                <a:spcPts val="0"/>
              </a:spcAft>
              <a:buClr>
                <a:srgbClr val="018BFF"/>
              </a:buClr>
              <a:buSzPts val="1600"/>
              <a:buNone/>
              <a:defRPr sz="1600">
                <a:solidFill>
                  <a:srgbClr val="018BFF"/>
                </a:solidFill>
              </a:defRPr>
            </a:lvl6pPr>
            <a:lvl7pPr lvl="6" rtl="0">
              <a:spcBef>
                <a:spcPts val="0"/>
              </a:spcBef>
              <a:spcAft>
                <a:spcPts val="0"/>
              </a:spcAft>
              <a:buClr>
                <a:srgbClr val="018BFF"/>
              </a:buClr>
              <a:buSzPts val="1600"/>
              <a:buNone/>
              <a:defRPr sz="1600">
                <a:solidFill>
                  <a:srgbClr val="018BFF"/>
                </a:solidFill>
              </a:defRPr>
            </a:lvl7pPr>
            <a:lvl8pPr lvl="7" rtl="0">
              <a:spcBef>
                <a:spcPts val="0"/>
              </a:spcBef>
              <a:spcAft>
                <a:spcPts val="0"/>
              </a:spcAft>
              <a:buClr>
                <a:srgbClr val="018BFF"/>
              </a:buClr>
              <a:buSzPts val="1600"/>
              <a:buNone/>
              <a:defRPr sz="1600">
                <a:solidFill>
                  <a:srgbClr val="018BFF"/>
                </a:solidFill>
              </a:defRPr>
            </a:lvl8pPr>
            <a:lvl9pPr lvl="8" rtl="0">
              <a:spcBef>
                <a:spcPts val="0"/>
              </a:spcBef>
              <a:spcAft>
                <a:spcPts val="0"/>
              </a:spcAft>
              <a:buClr>
                <a:srgbClr val="018BFF"/>
              </a:buClr>
              <a:buSzPts val="1600"/>
              <a:buNone/>
              <a:defRPr sz="1600">
                <a:solidFill>
                  <a:srgbClr val="018B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1">
  <p:cSld name="TITLE_1">
    <p:spTree>
      <p:nvGrpSpPr>
        <p:cNvPr id="1" name="Shape 15"/>
        <p:cNvGrpSpPr/>
        <p:nvPr/>
      </p:nvGrpSpPr>
      <p:grpSpPr>
        <a:xfrm>
          <a:off x="0" y="0"/>
          <a:ext cx="0" cy="0"/>
          <a:chOff x="0" y="0"/>
          <a:chExt cx="0" cy="0"/>
        </a:xfrm>
      </p:grpSpPr>
      <p:sp>
        <p:nvSpPr>
          <p:cNvPr id="16" name="Google Shape;16;p3"/>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 name="Google Shape;18;p3"/>
          <p:cNvSpPr txBox="1">
            <a:spLocks noGrp="1"/>
          </p:cNvSpPr>
          <p:nvPr>
            <p:ph type="body" idx="1"/>
          </p:nvPr>
        </p:nvSpPr>
        <p:spPr>
          <a:xfrm>
            <a:off x="678050" y="1068425"/>
            <a:ext cx="8132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19" name="Google Shape;19;p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pic>
        <p:nvPicPr>
          <p:cNvPr id="20" name="Google Shape;20;p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168" name="Google Shape;168;p21"/>
          <p:cNvPicPr preferRelativeResize="0"/>
          <p:nvPr/>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 columns">
  <p:cSld name="Blank - Green Footer">
    <p:spTree>
      <p:nvGrpSpPr>
        <p:cNvPr id="1" name="Shape 169"/>
        <p:cNvGrpSpPr/>
        <p:nvPr/>
      </p:nvGrpSpPr>
      <p:grpSpPr>
        <a:xfrm>
          <a:off x="0" y="0"/>
          <a:ext cx="0" cy="0"/>
          <a:chOff x="0" y="0"/>
          <a:chExt cx="0" cy="0"/>
        </a:xfrm>
      </p:grpSpPr>
      <p:sp>
        <p:nvSpPr>
          <p:cNvPr id="170" name="Google Shape;170;p22"/>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atin typeface="Arial"/>
                <a:ea typeface="Arial"/>
                <a:cs typeface="Arial"/>
                <a:sym typeface="Arial"/>
              </a:defRPr>
            </a:lvl1pPr>
            <a:lvl2pPr lvl="1" rtl="0">
              <a:buNone/>
              <a:defRPr>
                <a:latin typeface="Arial"/>
                <a:ea typeface="Arial"/>
                <a:cs typeface="Arial"/>
                <a:sym typeface="Arial"/>
              </a:defRPr>
            </a:lvl2pPr>
            <a:lvl3pPr lvl="2" rtl="0">
              <a:buNone/>
              <a:defRPr>
                <a:latin typeface="Arial"/>
                <a:ea typeface="Arial"/>
                <a:cs typeface="Arial"/>
                <a:sym typeface="Arial"/>
              </a:defRPr>
            </a:lvl3pPr>
            <a:lvl4pPr lvl="3" rtl="0">
              <a:buNone/>
              <a:defRPr>
                <a:latin typeface="Arial"/>
                <a:ea typeface="Arial"/>
                <a:cs typeface="Arial"/>
                <a:sym typeface="Arial"/>
              </a:defRPr>
            </a:lvl4pPr>
            <a:lvl5pPr lvl="4" rtl="0">
              <a:buNone/>
              <a:defRPr>
                <a:latin typeface="Arial"/>
                <a:ea typeface="Arial"/>
                <a:cs typeface="Arial"/>
                <a:sym typeface="Arial"/>
              </a:defRPr>
            </a:lvl5pPr>
            <a:lvl6pPr lvl="5" rtl="0">
              <a:buNone/>
              <a:defRPr>
                <a:latin typeface="Arial"/>
                <a:ea typeface="Arial"/>
                <a:cs typeface="Arial"/>
                <a:sym typeface="Arial"/>
              </a:defRPr>
            </a:lvl6pPr>
            <a:lvl7pPr lvl="6" rtl="0">
              <a:buNone/>
              <a:defRPr>
                <a:latin typeface="Arial"/>
                <a:ea typeface="Arial"/>
                <a:cs typeface="Arial"/>
                <a:sym typeface="Arial"/>
              </a:defRPr>
            </a:lvl7pPr>
            <a:lvl8pPr lvl="7" rtl="0">
              <a:buNone/>
              <a:defRPr>
                <a:latin typeface="Arial"/>
                <a:ea typeface="Arial"/>
                <a:cs typeface="Arial"/>
                <a:sym typeface="Arial"/>
              </a:defRPr>
            </a:lvl8pPr>
            <a:lvl9pPr lvl="8" rtl="0">
              <a:buNone/>
              <a:defRPr>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72" name="Google Shape;172;p22"/>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73" name="Google Shape;173;p22"/>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4" name="Google Shape;174;p22"/>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22"/>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6" name="Google Shape;176;p22"/>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7" name="Google Shape;177;p22"/>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2"/>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79" name="Google Shape;179;p22"/>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80" name="Google Shape;180;p22"/>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3 columns 1">
  <p:cSld name="Blank - Green Footer_1">
    <p:spTree>
      <p:nvGrpSpPr>
        <p:cNvPr id="1" name="Shape 181"/>
        <p:cNvGrpSpPr/>
        <p:nvPr/>
      </p:nvGrpSpPr>
      <p:grpSpPr>
        <a:xfrm>
          <a:off x="0" y="0"/>
          <a:ext cx="0" cy="0"/>
          <a:chOff x="0" y="0"/>
          <a:chExt cx="0" cy="0"/>
        </a:xfrm>
      </p:grpSpPr>
      <p:sp>
        <p:nvSpPr>
          <p:cNvPr id="182" name="Google Shape;182;p23"/>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latin typeface="Arial"/>
                <a:ea typeface="Arial"/>
                <a:cs typeface="Arial"/>
                <a:sym typeface="Arial"/>
              </a:defRPr>
            </a:lvl1pPr>
            <a:lvl2pPr lvl="1" rtl="0">
              <a:buNone/>
              <a:defRPr>
                <a:solidFill>
                  <a:schemeClr val="dk2"/>
                </a:solidFill>
                <a:latin typeface="Arial"/>
                <a:ea typeface="Arial"/>
                <a:cs typeface="Arial"/>
                <a:sym typeface="Arial"/>
              </a:defRPr>
            </a:lvl2pPr>
            <a:lvl3pPr lvl="2" rtl="0">
              <a:buNone/>
              <a:defRPr>
                <a:solidFill>
                  <a:schemeClr val="dk2"/>
                </a:solidFill>
                <a:latin typeface="Arial"/>
                <a:ea typeface="Arial"/>
                <a:cs typeface="Arial"/>
                <a:sym typeface="Arial"/>
              </a:defRPr>
            </a:lvl3pPr>
            <a:lvl4pPr lvl="3" rtl="0">
              <a:buNone/>
              <a:defRPr>
                <a:solidFill>
                  <a:schemeClr val="dk2"/>
                </a:solidFill>
                <a:latin typeface="Arial"/>
                <a:ea typeface="Arial"/>
                <a:cs typeface="Arial"/>
                <a:sym typeface="Arial"/>
              </a:defRPr>
            </a:lvl4pPr>
            <a:lvl5pPr lvl="4" rtl="0">
              <a:buNone/>
              <a:defRPr>
                <a:solidFill>
                  <a:schemeClr val="dk2"/>
                </a:solidFill>
                <a:latin typeface="Arial"/>
                <a:ea typeface="Arial"/>
                <a:cs typeface="Arial"/>
                <a:sym typeface="Arial"/>
              </a:defRPr>
            </a:lvl5pPr>
            <a:lvl6pPr lvl="5" rtl="0">
              <a:buNone/>
              <a:defRPr>
                <a:solidFill>
                  <a:schemeClr val="dk2"/>
                </a:solidFill>
                <a:latin typeface="Arial"/>
                <a:ea typeface="Arial"/>
                <a:cs typeface="Arial"/>
                <a:sym typeface="Arial"/>
              </a:defRPr>
            </a:lvl6pPr>
            <a:lvl7pPr lvl="6" rtl="0">
              <a:buNone/>
              <a:defRPr>
                <a:solidFill>
                  <a:schemeClr val="dk2"/>
                </a:solidFill>
                <a:latin typeface="Arial"/>
                <a:ea typeface="Arial"/>
                <a:cs typeface="Arial"/>
                <a:sym typeface="Arial"/>
              </a:defRPr>
            </a:lvl7pPr>
            <a:lvl8pPr lvl="7" rtl="0">
              <a:buNone/>
              <a:defRPr>
                <a:solidFill>
                  <a:schemeClr val="dk2"/>
                </a:solidFill>
                <a:latin typeface="Arial"/>
                <a:ea typeface="Arial"/>
                <a:cs typeface="Arial"/>
                <a:sym typeface="Arial"/>
              </a:defRPr>
            </a:lvl8pPr>
            <a:lvl9pPr lvl="8" rtl="0">
              <a:buNone/>
              <a:defRPr>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183" name="Google Shape;183;p23"/>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184" name="Google Shape;184;p23"/>
          <p:cNvSpPr txBox="1">
            <a:spLocks noGrp="1"/>
          </p:cNvSpPr>
          <p:nvPr>
            <p:ph type="title"/>
          </p:nvPr>
        </p:nvSpPr>
        <p:spPr>
          <a:xfrm>
            <a:off x="6780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85" name="Google Shape;185;p23"/>
          <p:cNvSpPr txBox="1">
            <a:spLocks noGrp="1"/>
          </p:cNvSpPr>
          <p:nvPr>
            <p:ph type="subTitle" idx="1"/>
          </p:nvPr>
        </p:nvSpPr>
        <p:spPr>
          <a:xfrm>
            <a:off x="6780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 name="Google Shape;186;p23"/>
          <p:cNvSpPr txBox="1">
            <a:spLocks noGrp="1"/>
          </p:cNvSpPr>
          <p:nvPr>
            <p:ph type="title" idx="2"/>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87" name="Google Shape;187;p23"/>
          <p:cNvSpPr txBox="1">
            <a:spLocks noGrp="1"/>
          </p:cNvSpPr>
          <p:nvPr>
            <p:ph type="title" idx="3"/>
          </p:nvPr>
        </p:nvSpPr>
        <p:spPr>
          <a:xfrm>
            <a:off x="357410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88" name="Google Shape;188;p23"/>
          <p:cNvSpPr txBox="1">
            <a:spLocks noGrp="1"/>
          </p:cNvSpPr>
          <p:nvPr>
            <p:ph type="subTitle" idx="4"/>
          </p:nvPr>
        </p:nvSpPr>
        <p:spPr>
          <a:xfrm>
            <a:off x="357410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23"/>
          <p:cNvSpPr txBox="1">
            <a:spLocks noGrp="1"/>
          </p:cNvSpPr>
          <p:nvPr>
            <p:ph type="title" idx="5"/>
          </p:nvPr>
        </p:nvSpPr>
        <p:spPr>
          <a:xfrm>
            <a:off x="6470150" y="1143000"/>
            <a:ext cx="2334000" cy="1135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6000"/>
              <a:buNone/>
              <a:defRPr sz="6000" b="1">
                <a:solidFill>
                  <a:schemeClr val="dk2"/>
                </a:solidFill>
              </a:defRPr>
            </a:lvl1pPr>
            <a:lvl2pPr lvl="1" rtl="0">
              <a:spcBef>
                <a:spcPts val="0"/>
              </a:spcBef>
              <a:spcAft>
                <a:spcPts val="0"/>
              </a:spcAft>
              <a:buClr>
                <a:schemeClr val="dk2"/>
              </a:buClr>
              <a:buSzPts val="6400"/>
              <a:buNone/>
              <a:defRPr sz="6400" b="1">
                <a:solidFill>
                  <a:schemeClr val="dk2"/>
                </a:solidFill>
              </a:defRPr>
            </a:lvl2pPr>
            <a:lvl3pPr lvl="2" rtl="0">
              <a:spcBef>
                <a:spcPts val="0"/>
              </a:spcBef>
              <a:spcAft>
                <a:spcPts val="0"/>
              </a:spcAft>
              <a:buClr>
                <a:schemeClr val="dk2"/>
              </a:buClr>
              <a:buSzPts val="6400"/>
              <a:buNone/>
              <a:defRPr sz="6400" b="1">
                <a:solidFill>
                  <a:schemeClr val="dk2"/>
                </a:solidFill>
              </a:defRPr>
            </a:lvl3pPr>
            <a:lvl4pPr lvl="3" rtl="0">
              <a:spcBef>
                <a:spcPts val="0"/>
              </a:spcBef>
              <a:spcAft>
                <a:spcPts val="0"/>
              </a:spcAft>
              <a:buClr>
                <a:schemeClr val="dk2"/>
              </a:buClr>
              <a:buSzPts val="6400"/>
              <a:buNone/>
              <a:defRPr sz="6400" b="1">
                <a:solidFill>
                  <a:schemeClr val="dk2"/>
                </a:solidFill>
              </a:defRPr>
            </a:lvl4pPr>
            <a:lvl5pPr lvl="4" rtl="0">
              <a:spcBef>
                <a:spcPts val="0"/>
              </a:spcBef>
              <a:spcAft>
                <a:spcPts val="0"/>
              </a:spcAft>
              <a:buClr>
                <a:schemeClr val="dk2"/>
              </a:buClr>
              <a:buSzPts val="6400"/>
              <a:buNone/>
              <a:defRPr sz="6400" b="1">
                <a:solidFill>
                  <a:schemeClr val="dk2"/>
                </a:solidFill>
              </a:defRPr>
            </a:lvl5pPr>
            <a:lvl6pPr lvl="5" rtl="0">
              <a:spcBef>
                <a:spcPts val="0"/>
              </a:spcBef>
              <a:spcAft>
                <a:spcPts val="0"/>
              </a:spcAft>
              <a:buClr>
                <a:schemeClr val="dk2"/>
              </a:buClr>
              <a:buSzPts val="6400"/>
              <a:buNone/>
              <a:defRPr sz="6400" b="1">
                <a:solidFill>
                  <a:schemeClr val="dk2"/>
                </a:solidFill>
              </a:defRPr>
            </a:lvl6pPr>
            <a:lvl7pPr lvl="6" rtl="0">
              <a:spcBef>
                <a:spcPts val="0"/>
              </a:spcBef>
              <a:spcAft>
                <a:spcPts val="0"/>
              </a:spcAft>
              <a:buClr>
                <a:schemeClr val="dk2"/>
              </a:buClr>
              <a:buSzPts val="6400"/>
              <a:buNone/>
              <a:defRPr sz="6400" b="1">
                <a:solidFill>
                  <a:schemeClr val="dk2"/>
                </a:solidFill>
              </a:defRPr>
            </a:lvl7pPr>
            <a:lvl8pPr lvl="7" rtl="0">
              <a:spcBef>
                <a:spcPts val="0"/>
              </a:spcBef>
              <a:spcAft>
                <a:spcPts val="0"/>
              </a:spcAft>
              <a:buClr>
                <a:schemeClr val="dk2"/>
              </a:buClr>
              <a:buSzPts val="6400"/>
              <a:buNone/>
              <a:defRPr sz="6400" b="1">
                <a:solidFill>
                  <a:schemeClr val="dk2"/>
                </a:solidFill>
              </a:defRPr>
            </a:lvl8pPr>
            <a:lvl9pPr lvl="8" rtl="0">
              <a:spcBef>
                <a:spcPts val="0"/>
              </a:spcBef>
              <a:spcAft>
                <a:spcPts val="0"/>
              </a:spcAft>
              <a:buClr>
                <a:schemeClr val="dk2"/>
              </a:buClr>
              <a:buSzPts val="6400"/>
              <a:buNone/>
              <a:defRPr sz="6400" b="1">
                <a:solidFill>
                  <a:schemeClr val="dk2"/>
                </a:solidFill>
              </a:defRPr>
            </a:lvl9pPr>
          </a:lstStyle>
          <a:p>
            <a:endParaRPr/>
          </a:p>
        </p:txBody>
      </p:sp>
      <p:sp>
        <p:nvSpPr>
          <p:cNvPr id="190" name="Google Shape;190;p23"/>
          <p:cNvSpPr txBox="1">
            <a:spLocks noGrp="1"/>
          </p:cNvSpPr>
          <p:nvPr>
            <p:ph type="subTitle" idx="6"/>
          </p:nvPr>
        </p:nvSpPr>
        <p:spPr>
          <a:xfrm>
            <a:off x="6470150" y="2276475"/>
            <a:ext cx="2334000" cy="1169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91" name="Google Shape;191;p23"/>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ver/Section" type="secHead">
  <p:cSld name="SECTION_HEADER">
    <p:bg>
      <p:bgPr>
        <a:solidFill>
          <a:srgbClr val="018BFF"/>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23" name="Google Shape;23;p4"/>
          <p:cNvPicPr preferRelativeResize="0"/>
          <p:nvPr/>
        </p:nvPicPr>
        <p:blipFill rotWithShape="1">
          <a:blip r:embed="rId2">
            <a:alphaModFix/>
          </a:blip>
          <a:srcRect r="21377"/>
          <a:stretch/>
        </p:blipFill>
        <p:spPr>
          <a:xfrm>
            <a:off x="3539825" y="-955975"/>
            <a:ext cx="5604174" cy="7128174"/>
          </a:xfrm>
          <a:prstGeom prst="rect">
            <a:avLst/>
          </a:prstGeom>
          <a:noFill/>
          <a:ln>
            <a:noFill/>
          </a:ln>
        </p:spPr>
      </p:pic>
      <p:sp>
        <p:nvSpPr>
          <p:cNvPr id="24" name="Google Shape;24;p4"/>
          <p:cNvSpPr txBox="1">
            <a:spLocks noGrp="1"/>
          </p:cNvSpPr>
          <p:nvPr>
            <p:ph type="title"/>
          </p:nvPr>
        </p:nvSpPr>
        <p:spPr>
          <a:xfrm>
            <a:off x="682650" y="1097280"/>
            <a:ext cx="7425300" cy="15360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rgbClr val="FFFFFF"/>
              </a:buClr>
              <a:buSzPts val="3600"/>
              <a:buNone/>
              <a:defRPr sz="3600" b="1">
                <a:solidFill>
                  <a:srgbClr val="FFFFFF"/>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5" name="Google Shape;25;p4"/>
          <p:cNvSpPr txBox="1">
            <a:spLocks noGrp="1"/>
          </p:cNvSpPr>
          <p:nvPr>
            <p:ph type="subTitle" idx="1"/>
          </p:nvPr>
        </p:nvSpPr>
        <p:spPr>
          <a:xfrm>
            <a:off x="664700" y="3134825"/>
            <a:ext cx="4760700" cy="925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1600"/>
              <a:buNone/>
              <a:defRPr sz="1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plit Thirds - Bullets" type="tx">
  <p:cSld name="TITLE_AND_BODY">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390475" y="530207"/>
            <a:ext cx="2264100" cy="41799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FFFFFF"/>
              </a:buClr>
              <a:buSzPts val="1800"/>
              <a:buChar char="•"/>
              <a:defRPr sz="1800">
                <a:solidFill>
                  <a:srgbClr val="FFFFFF"/>
                </a:solidFill>
              </a:defRPr>
            </a:lvl1pPr>
            <a:lvl2pPr marL="914400" lvl="1" indent="-330200" rtl="0">
              <a:lnSpc>
                <a:spcPct val="100000"/>
              </a:lnSpc>
              <a:spcBef>
                <a:spcPts val="0"/>
              </a:spcBef>
              <a:spcAft>
                <a:spcPts val="0"/>
              </a:spcAft>
              <a:buClr>
                <a:srgbClr val="FFFFFF"/>
              </a:buClr>
              <a:buSzPts val="1600"/>
              <a:buChar char="◦"/>
              <a:defRPr sz="1600">
                <a:solidFill>
                  <a:srgbClr val="FFFFFF"/>
                </a:solidFill>
              </a:defRPr>
            </a:lvl2pPr>
            <a:lvl3pPr marL="1371600" lvl="2" indent="-317500" rtl="0">
              <a:lnSpc>
                <a:spcPct val="100000"/>
              </a:lnSpc>
              <a:spcBef>
                <a:spcPts val="0"/>
              </a:spcBef>
              <a:spcAft>
                <a:spcPts val="0"/>
              </a:spcAft>
              <a:buClr>
                <a:srgbClr val="FFFFFF"/>
              </a:buClr>
              <a:buSzPts val="1400"/>
              <a:buChar char="•"/>
              <a:defRPr>
                <a:solidFill>
                  <a:srgbClr val="FFFFFF"/>
                </a:solidFill>
              </a:defRPr>
            </a:lvl3pPr>
            <a:lvl4pPr marL="1828800" lvl="3" indent="-311150" rtl="0">
              <a:lnSpc>
                <a:spcPct val="100000"/>
              </a:lnSpc>
              <a:spcBef>
                <a:spcPts val="0"/>
              </a:spcBef>
              <a:spcAft>
                <a:spcPts val="0"/>
              </a:spcAft>
              <a:buClr>
                <a:srgbClr val="FFFFFF"/>
              </a:buClr>
              <a:buSzPts val="1300"/>
              <a:buChar char="◦"/>
              <a:defRPr sz="13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298450" rtl="0">
              <a:lnSpc>
                <a:spcPct val="100000"/>
              </a:lnSpc>
              <a:spcBef>
                <a:spcPts val="0"/>
              </a:spcBef>
              <a:spcAft>
                <a:spcPts val="0"/>
              </a:spcAft>
              <a:buClr>
                <a:srgbClr val="FFFFFF"/>
              </a:buClr>
              <a:buSzPts val="1100"/>
              <a:buChar char="◦"/>
              <a:defRPr sz="1100">
                <a:solidFill>
                  <a:srgbClr val="FFFFFF"/>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30" name="Google Shape;30;p5"/>
          <p:cNvSpPr/>
          <p:nvPr/>
        </p:nvSpPr>
        <p:spPr>
          <a:xfrm>
            <a:off x="25" y="-2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32" name="Google Shape;32;p5"/>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33" name="Google Shape;33;p5"/>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5" name="Google Shape;35;p5"/>
          <p:cNvSpPr txBox="1">
            <a:spLocks noGrp="1"/>
          </p:cNvSpPr>
          <p:nvPr>
            <p:ph type="body" idx="2"/>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pic>
        <p:nvPicPr>
          <p:cNvPr id="36" name="Google Shape;36;p5"/>
          <p:cNvPicPr preferRelativeResize="0"/>
          <p:nvPr/>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plit Thirds - Stats" type="twoColTx">
  <p:cSld name="TITLE_AND_TWO_COLUMNS">
    <p:spTree>
      <p:nvGrpSpPr>
        <p:cNvPr id="1"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39" name="Google Shape;39;p6"/>
          <p:cNvSpPr/>
          <p:nvPr/>
        </p:nvSpPr>
        <p:spPr>
          <a:xfrm>
            <a:off x="25" y="-25"/>
            <a:ext cx="30450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txBox="1">
            <a:spLocks noGrp="1"/>
          </p:cNvSpPr>
          <p:nvPr>
            <p:ph type="sldNum" idx="12"/>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6"/>
          <p:cNvSpPr txBox="1">
            <a:spLocks noGrp="1"/>
          </p:cNvSpPr>
          <p:nvPr>
            <p:ph type="title"/>
          </p:nvPr>
        </p:nvSpPr>
        <p:spPr>
          <a:xfrm>
            <a:off x="3500600" y="368825"/>
            <a:ext cx="52245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2" name="Google Shape;42;p6"/>
          <p:cNvSpPr txBox="1">
            <a:spLocks noGrp="1"/>
          </p:cNvSpPr>
          <p:nvPr>
            <p:ph type="body" idx="1"/>
          </p:nvPr>
        </p:nvSpPr>
        <p:spPr>
          <a:xfrm>
            <a:off x="3500600" y="1068425"/>
            <a:ext cx="5303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43" name="Google Shape;43;p6"/>
          <p:cNvSpPr txBox="1">
            <a:spLocks noGrp="1"/>
          </p:cNvSpPr>
          <p:nvPr>
            <p:ph type="body" idx="2"/>
          </p:nvPr>
        </p:nvSpPr>
        <p:spPr>
          <a:xfrm>
            <a:off x="390475" y="1289101"/>
            <a:ext cx="2264100" cy="3183300"/>
          </a:xfrm>
          <a:prstGeom prst="rect">
            <a:avLst/>
          </a:prstGeom>
          <a:noFill/>
          <a:ln>
            <a:noFill/>
          </a:ln>
        </p:spPr>
        <p:txBody>
          <a:bodyPr spcFirstLastPara="1" wrap="square" lIns="91425" tIns="0" rIns="91425" bIns="91425" anchor="t" anchorCtr="0">
            <a:normAutofit/>
          </a:bodyPr>
          <a:lstStyle>
            <a:lvl1pPr marL="457200" lvl="0" indent="-342900" rtl="0">
              <a:lnSpc>
                <a:spcPct val="100000"/>
              </a:lnSpc>
              <a:spcBef>
                <a:spcPts val="0"/>
              </a:spcBef>
              <a:spcAft>
                <a:spcPts val="0"/>
              </a:spcAft>
              <a:buClr>
                <a:srgbClr val="FFFFFF"/>
              </a:buClr>
              <a:buSzPts val="1800"/>
              <a:buChar char="•"/>
              <a:defRPr sz="1800">
                <a:solidFill>
                  <a:srgbClr val="FFFFFF"/>
                </a:solidFill>
              </a:defRPr>
            </a:lvl1pPr>
            <a:lvl2pPr marL="914400" lvl="1" indent="-330200" rtl="0">
              <a:lnSpc>
                <a:spcPct val="100000"/>
              </a:lnSpc>
              <a:spcBef>
                <a:spcPts val="0"/>
              </a:spcBef>
              <a:spcAft>
                <a:spcPts val="0"/>
              </a:spcAft>
              <a:buClr>
                <a:srgbClr val="FFFFFF"/>
              </a:buClr>
              <a:buSzPts val="1600"/>
              <a:buChar char="◦"/>
              <a:defRPr sz="1600">
                <a:solidFill>
                  <a:srgbClr val="FFFFFF"/>
                </a:solidFill>
              </a:defRPr>
            </a:lvl2pPr>
            <a:lvl3pPr marL="1371600" lvl="2" indent="-317500" rtl="0">
              <a:lnSpc>
                <a:spcPct val="100000"/>
              </a:lnSpc>
              <a:spcBef>
                <a:spcPts val="0"/>
              </a:spcBef>
              <a:spcAft>
                <a:spcPts val="0"/>
              </a:spcAft>
              <a:buClr>
                <a:srgbClr val="FFFFFF"/>
              </a:buClr>
              <a:buSzPts val="1400"/>
              <a:buChar char="•"/>
              <a:defRPr>
                <a:solidFill>
                  <a:srgbClr val="FFFFFF"/>
                </a:solidFill>
              </a:defRPr>
            </a:lvl3pPr>
            <a:lvl4pPr marL="1828800" lvl="3" indent="-311150" rtl="0">
              <a:lnSpc>
                <a:spcPct val="100000"/>
              </a:lnSpc>
              <a:spcBef>
                <a:spcPts val="0"/>
              </a:spcBef>
              <a:spcAft>
                <a:spcPts val="0"/>
              </a:spcAft>
              <a:buClr>
                <a:srgbClr val="FFFFFF"/>
              </a:buClr>
              <a:buSzPts val="1300"/>
              <a:buChar char="◦"/>
              <a:defRPr sz="1300">
                <a:solidFill>
                  <a:srgbClr val="FFFFFF"/>
                </a:solidFill>
              </a:defRPr>
            </a:lvl4pPr>
            <a:lvl5pPr marL="2286000" lvl="4" indent="-304800" rtl="0">
              <a:lnSpc>
                <a:spcPct val="100000"/>
              </a:lnSpc>
              <a:spcBef>
                <a:spcPts val="0"/>
              </a:spcBef>
              <a:spcAft>
                <a:spcPts val="0"/>
              </a:spcAft>
              <a:buClr>
                <a:srgbClr val="FFFFFF"/>
              </a:buClr>
              <a:buSzPts val="1200"/>
              <a:buChar char="•"/>
              <a:defRPr sz="1200">
                <a:solidFill>
                  <a:srgbClr val="FFFFFF"/>
                </a:solidFill>
              </a:defRPr>
            </a:lvl5pPr>
            <a:lvl6pPr marL="2743200" lvl="5" indent="-298450" rtl="0">
              <a:lnSpc>
                <a:spcPct val="100000"/>
              </a:lnSpc>
              <a:spcBef>
                <a:spcPts val="0"/>
              </a:spcBef>
              <a:spcAft>
                <a:spcPts val="0"/>
              </a:spcAft>
              <a:buClr>
                <a:srgbClr val="FFFFFF"/>
              </a:buClr>
              <a:buSzPts val="1100"/>
              <a:buChar char="◦"/>
              <a:defRPr sz="1100">
                <a:solidFill>
                  <a:srgbClr val="FFFFFF"/>
                </a:solidFill>
              </a:defRPr>
            </a:lvl6pPr>
            <a:lvl7pPr marL="3200400" lvl="6" indent="-298450" rtl="0">
              <a:lnSpc>
                <a:spcPct val="100000"/>
              </a:lnSpc>
              <a:spcBef>
                <a:spcPts val="0"/>
              </a:spcBef>
              <a:spcAft>
                <a:spcPts val="0"/>
              </a:spcAft>
              <a:buClr>
                <a:srgbClr val="FFFFFF"/>
              </a:buClr>
              <a:buSzPts val="1100"/>
              <a:buChar char="•"/>
              <a:defRPr sz="1100">
                <a:solidFill>
                  <a:srgbClr val="FFFFFF"/>
                </a:solidFill>
              </a:defRPr>
            </a:lvl7pPr>
            <a:lvl8pPr marL="3657600" lvl="7" indent="-298450" rtl="0">
              <a:lnSpc>
                <a:spcPct val="100000"/>
              </a:lnSpc>
              <a:spcBef>
                <a:spcPts val="0"/>
              </a:spcBef>
              <a:spcAft>
                <a:spcPts val="0"/>
              </a:spcAft>
              <a:buClr>
                <a:srgbClr val="FFFFFF"/>
              </a:buClr>
              <a:buSzPts val="1100"/>
              <a:buChar char="◦"/>
              <a:defRPr sz="1100">
                <a:solidFill>
                  <a:srgbClr val="FFFFFF"/>
                </a:solidFill>
              </a:defRPr>
            </a:lvl8pPr>
            <a:lvl9pPr marL="4114800" lvl="8" indent="-298450" rtl="0">
              <a:lnSpc>
                <a:spcPct val="100000"/>
              </a:lnSpc>
              <a:spcBef>
                <a:spcPts val="0"/>
              </a:spcBef>
              <a:spcAft>
                <a:spcPts val="0"/>
              </a:spcAft>
              <a:buClr>
                <a:srgbClr val="FFFFFF"/>
              </a:buClr>
              <a:buSzPts val="1100"/>
              <a:buChar char="•"/>
              <a:defRPr sz="1100">
                <a:solidFill>
                  <a:srgbClr val="FFFFFF"/>
                </a:solidFill>
              </a:defRPr>
            </a:lvl9pPr>
          </a:lstStyle>
          <a:p>
            <a:endParaRPr/>
          </a:p>
        </p:txBody>
      </p:sp>
      <p:sp>
        <p:nvSpPr>
          <p:cNvPr id="44" name="Google Shape;44;p6"/>
          <p:cNvSpPr txBox="1">
            <a:spLocks noGrp="1"/>
          </p:cNvSpPr>
          <p:nvPr>
            <p:ph type="title" idx="3"/>
          </p:nvPr>
        </p:nvSpPr>
        <p:spPr>
          <a:xfrm>
            <a:off x="377250" y="332643"/>
            <a:ext cx="2264100" cy="11088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rgbClr val="FFFFFF"/>
              </a:buClr>
              <a:buSzPts val="6200"/>
              <a:buNone/>
              <a:defRPr sz="6200" b="1">
                <a:solidFill>
                  <a:srgbClr val="FFFFFF"/>
                </a:solidFill>
              </a:defRPr>
            </a:lvl1pPr>
            <a:lvl2pPr lvl="1" rtl="0">
              <a:spcBef>
                <a:spcPts val="0"/>
              </a:spcBef>
              <a:spcAft>
                <a:spcPts val="0"/>
              </a:spcAft>
              <a:buClr>
                <a:srgbClr val="FFFFFF"/>
              </a:buClr>
              <a:buSzPts val="6200"/>
              <a:buNone/>
              <a:defRPr sz="6200" b="1">
                <a:solidFill>
                  <a:srgbClr val="FFFFFF"/>
                </a:solidFill>
              </a:defRPr>
            </a:lvl2pPr>
            <a:lvl3pPr lvl="2" rtl="0">
              <a:spcBef>
                <a:spcPts val="0"/>
              </a:spcBef>
              <a:spcAft>
                <a:spcPts val="0"/>
              </a:spcAft>
              <a:buClr>
                <a:srgbClr val="FFFFFF"/>
              </a:buClr>
              <a:buSzPts val="6200"/>
              <a:buNone/>
              <a:defRPr sz="6200" b="1">
                <a:solidFill>
                  <a:srgbClr val="FFFFFF"/>
                </a:solidFill>
              </a:defRPr>
            </a:lvl3pPr>
            <a:lvl4pPr lvl="3" rtl="0">
              <a:spcBef>
                <a:spcPts val="0"/>
              </a:spcBef>
              <a:spcAft>
                <a:spcPts val="0"/>
              </a:spcAft>
              <a:buClr>
                <a:srgbClr val="FFFFFF"/>
              </a:buClr>
              <a:buSzPts val="6200"/>
              <a:buNone/>
              <a:defRPr sz="6200" b="1">
                <a:solidFill>
                  <a:srgbClr val="FFFFFF"/>
                </a:solidFill>
              </a:defRPr>
            </a:lvl4pPr>
            <a:lvl5pPr lvl="4" rtl="0">
              <a:spcBef>
                <a:spcPts val="0"/>
              </a:spcBef>
              <a:spcAft>
                <a:spcPts val="0"/>
              </a:spcAft>
              <a:buClr>
                <a:srgbClr val="FFFFFF"/>
              </a:buClr>
              <a:buSzPts val="6200"/>
              <a:buNone/>
              <a:defRPr sz="6200" b="1">
                <a:solidFill>
                  <a:srgbClr val="FFFFFF"/>
                </a:solidFill>
              </a:defRPr>
            </a:lvl5pPr>
            <a:lvl6pPr lvl="5" rtl="0">
              <a:spcBef>
                <a:spcPts val="0"/>
              </a:spcBef>
              <a:spcAft>
                <a:spcPts val="0"/>
              </a:spcAft>
              <a:buClr>
                <a:srgbClr val="FFFFFF"/>
              </a:buClr>
              <a:buSzPts val="6200"/>
              <a:buNone/>
              <a:defRPr sz="6200" b="1">
                <a:solidFill>
                  <a:srgbClr val="FFFFFF"/>
                </a:solidFill>
              </a:defRPr>
            </a:lvl6pPr>
            <a:lvl7pPr lvl="6" rtl="0">
              <a:spcBef>
                <a:spcPts val="0"/>
              </a:spcBef>
              <a:spcAft>
                <a:spcPts val="0"/>
              </a:spcAft>
              <a:buClr>
                <a:srgbClr val="FFFFFF"/>
              </a:buClr>
              <a:buSzPts val="6200"/>
              <a:buNone/>
              <a:defRPr sz="6200" b="1">
                <a:solidFill>
                  <a:srgbClr val="FFFFFF"/>
                </a:solidFill>
              </a:defRPr>
            </a:lvl7pPr>
            <a:lvl8pPr lvl="7" rtl="0">
              <a:spcBef>
                <a:spcPts val="0"/>
              </a:spcBef>
              <a:spcAft>
                <a:spcPts val="0"/>
              </a:spcAft>
              <a:buClr>
                <a:srgbClr val="FFFFFF"/>
              </a:buClr>
              <a:buSzPts val="6200"/>
              <a:buNone/>
              <a:defRPr sz="6200" b="1">
                <a:solidFill>
                  <a:srgbClr val="FFFFFF"/>
                </a:solidFill>
              </a:defRPr>
            </a:lvl8pPr>
            <a:lvl9pPr lvl="8" rtl="0">
              <a:spcBef>
                <a:spcPts val="0"/>
              </a:spcBef>
              <a:spcAft>
                <a:spcPts val="0"/>
              </a:spcAft>
              <a:buClr>
                <a:srgbClr val="FFFFFF"/>
              </a:buClr>
              <a:buSzPts val="6200"/>
              <a:buNone/>
              <a:defRPr sz="6200" b="1">
                <a:solidFill>
                  <a:srgbClr val="FFFFFF"/>
                </a:solidFill>
              </a:defRPr>
            </a:lvl9pPr>
          </a:lstStyle>
          <a:p>
            <a:endParaRPr/>
          </a:p>
        </p:txBody>
      </p:sp>
      <p:pic>
        <p:nvPicPr>
          <p:cNvPr id="45" name="Google Shape;45;p6"/>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Two Columns" type="titleOnly">
  <p:cSld name="TITLE_ONLY">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48" name="Google Shape;48;p7"/>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49" name="Google Shape;49;p7"/>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0" name="Google Shape;50;p7"/>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51" name="Google Shape;51;p7"/>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52" name="Google Shape;52;p7"/>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54" name="Google Shape;54;p7"/>
          <p:cNvPicPr preferRelativeResize="0"/>
          <p:nvPr userDrawn="1"/>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Two Columns 1">
  <p:cSld name="TITLE_ONLY_1">
    <p:spTree>
      <p:nvGrpSpPr>
        <p:cNvPr id="1" name="Shape 55"/>
        <p:cNvGrpSpPr/>
        <p:nvPr/>
      </p:nvGrpSpPr>
      <p:grpSpPr>
        <a:xfrm>
          <a:off x="0" y="0"/>
          <a:ext cx="0" cy="0"/>
          <a:chOff x="0" y="0"/>
          <a:chExt cx="0" cy="0"/>
        </a:xfrm>
      </p:grpSpPr>
      <p:sp>
        <p:nvSpPr>
          <p:cNvPr id="56" name="Google Shape;56;p8"/>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7" name="Google Shape;57;p8"/>
          <p:cNvSpPr txBox="1"/>
          <p:nvPr/>
        </p:nvSpPr>
        <p:spPr>
          <a:xfrm>
            <a:off x="356075" y="377125"/>
            <a:ext cx="237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Roboto Mono Medium"/>
              <a:ea typeface="Roboto Mono Medium"/>
              <a:cs typeface="Roboto Mono Medium"/>
              <a:sym typeface="Roboto Mono Medium"/>
            </a:endParaRPr>
          </a:p>
        </p:txBody>
      </p:sp>
      <p:sp>
        <p:nvSpPr>
          <p:cNvPr id="58" name="Google Shape;58;p8"/>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9" name="Google Shape;59;p8"/>
          <p:cNvSpPr txBox="1">
            <a:spLocks noGrp="1"/>
          </p:cNvSpPr>
          <p:nvPr>
            <p:ph type="body" idx="1"/>
          </p:nvPr>
        </p:nvSpPr>
        <p:spPr>
          <a:xfrm>
            <a:off x="49674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60" name="Google Shape;60;p8"/>
          <p:cNvSpPr txBox="1">
            <a:spLocks noGrp="1"/>
          </p:cNvSpPr>
          <p:nvPr>
            <p:ph type="body" idx="2"/>
          </p:nvPr>
        </p:nvSpPr>
        <p:spPr>
          <a:xfrm>
            <a:off x="678050" y="1068425"/>
            <a:ext cx="3836700" cy="34803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SzPts val="1800"/>
              <a:buChar char="•"/>
              <a:defRPr sz="1800"/>
            </a:lvl1pPr>
            <a:lvl2pPr marL="914400" lvl="1" indent="-330200" rtl="0">
              <a:lnSpc>
                <a:spcPct val="115000"/>
              </a:lnSpc>
              <a:spcBef>
                <a:spcPts val="0"/>
              </a:spcBef>
              <a:spcAft>
                <a:spcPts val="0"/>
              </a:spcAft>
              <a:buSzPts val="1600"/>
              <a:buChar char="◦"/>
              <a:defRPr sz="1600"/>
            </a:lvl2pPr>
            <a:lvl3pPr marL="1371600" lvl="2" indent="-317500" rtl="0">
              <a:lnSpc>
                <a:spcPct val="115000"/>
              </a:lnSpc>
              <a:spcBef>
                <a:spcPts val="0"/>
              </a:spcBef>
              <a:spcAft>
                <a:spcPts val="0"/>
              </a:spcAft>
              <a:buSzPts val="1400"/>
              <a:buChar char="•"/>
              <a:defRPr/>
            </a:lvl3pPr>
            <a:lvl4pPr marL="1828800" lvl="3" indent="-311150" rtl="0">
              <a:lnSpc>
                <a:spcPct val="115000"/>
              </a:lnSpc>
              <a:spcBef>
                <a:spcPts val="0"/>
              </a:spcBef>
              <a:spcAft>
                <a:spcPts val="0"/>
              </a:spcAft>
              <a:buSzPts val="1300"/>
              <a:buChar char="◦"/>
              <a:defRPr sz="1300"/>
            </a:lvl4pPr>
            <a:lvl5pPr marL="2286000" lvl="4" indent="-304800" rtl="0">
              <a:lnSpc>
                <a:spcPct val="115000"/>
              </a:lnSpc>
              <a:spcBef>
                <a:spcPts val="0"/>
              </a:spcBef>
              <a:spcAft>
                <a:spcPts val="0"/>
              </a:spcAft>
              <a:buSzPts val="1200"/>
              <a:buChar char="•"/>
              <a:defRPr sz="1200"/>
            </a:lvl5pPr>
            <a:lvl6pPr marL="2743200" lvl="5" indent="-298450" rtl="0">
              <a:lnSpc>
                <a:spcPct val="115000"/>
              </a:lnSpc>
              <a:spcBef>
                <a:spcPts val="0"/>
              </a:spcBef>
              <a:spcAft>
                <a:spcPts val="0"/>
              </a:spcAft>
              <a:buSzPts val="1100"/>
              <a:buChar char="◦"/>
              <a:defRPr sz="1100"/>
            </a:lvl6pPr>
            <a:lvl7pPr marL="3200400" lvl="6" indent="-298450" rtl="0">
              <a:lnSpc>
                <a:spcPct val="115000"/>
              </a:lnSpc>
              <a:spcBef>
                <a:spcPts val="0"/>
              </a:spcBef>
              <a:spcAft>
                <a:spcPts val="0"/>
              </a:spcAft>
              <a:buSzPts val="1100"/>
              <a:buChar char="•"/>
              <a:defRPr sz="1100"/>
            </a:lvl7pPr>
            <a:lvl8pPr marL="3657600" lvl="7" indent="-298450" rtl="0">
              <a:lnSpc>
                <a:spcPct val="115000"/>
              </a:lnSpc>
              <a:spcBef>
                <a:spcPts val="0"/>
              </a:spcBef>
              <a:spcAft>
                <a:spcPts val="0"/>
              </a:spcAft>
              <a:buSzPts val="1100"/>
              <a:buChar char="◦"/>
              <a:defRPr sz="1100"/>
            </a:lvl8pPr>
            <a:lvl9pPr marL="4114800" lvl="8" indent="-298450" rtl="0">
              <a:lnSpc>
                <a:spcPct val="115000"/>
              </a:lnSpc>
              <a:spcBef>
                <a:spcPts val="0"/>
              </a:spcBef>
              <a:spcAft>
                <a:spcPts val="0"/>
              </a:spcAft>
              <a:buSzPts val="1100"/>
              <a:buChar char="•"/>
              <a:defRPr sz="1100"/>
            </a:lvl9pPr>
          </a:lstStyle>
          <a:p>
            <a:endParaRPr/>
          </a:p>
        </p:txBody>
      </p:sp>
      <p:sp>
        <p:nvSpPr>
          <p:cNvPr id="61" name="Google Shape;61;p8"/>
          <p:cNvSpPr txBox="1">
            <a:spLocks noGrp="1"/>
          </p:cNvSpPr>
          <p:nvPr>
            <p:ph type="sldNum" idx="3"/>
          </p:nvPr>
        </p:nvSpPr>
        <p:spPr>
          <a:xfrm>
            <a:off x="28" y="4736507"/>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pic>
        <p:nvPicPr>
          <p:cNvPr id="62" name="Google Shape;62;p8"/>
          <p:cNvPicPr preferRelativeResize="0"/>
          <p:nvPr userDrawn="1"/>
        </p:nvPicPr>
        <p:blipFill>
          <a:blip r:embed="rId2">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p:cSld name="ONE_COLUMN_TEXT">
    <p:spTree>
      <p:nvGrpSpPr>
        <p:cNvPr id="1" name="Shape 63"/>
        <p:cNvGrpSpPr/>
        <p:nvPr/>
      </p:nvGrpSpPr>
      <p:grpSpPr>
        <a:xfrm>
          <a:off x="0" y="0"/>
          <a:ext cx="0" cy="0"/>
          <a:chOff x="0" y="0"/>
          <a:chExt cx="0" cy="0"/>
        </a:xfrm>
      </p:grpSpPr>
      <p:sp>
        <p:nvSpPr>
          <p:cNvPr id="64" name="Google Shape;64;p9"/>
          <p:cNvSpPr/>
          <p:nvPr/>
        </p:nvSpPr>
        <p:spPr>
          <a:xfrm>
            <a:off x="25" y="-25"/>
            <a:ext cx="348600" cy="5143500"/>
          </a:xfrm>
          <a:prstGeom prst="rect">
            <a:avLst/>
          </a:prstGeom>
          <a:solidFill>
            <a:srgbClr val="01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9"/>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67" name="Google Shape;67;p9"/>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pic>
        <p:nvPicPr>
          <p:cNvPr id="68" name="Google Shape;68;p9"/>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1">
  <p:cSld name="ONE_COLUMN_TEXT_1">
    <p:spTree>
      <p:nvGrpSpPr>
        <p:cNvPr id="1" name="Shape 69"/>
        <p:cNvGrpSpPr/>
        <p:nvPr/>
      </p:nvGrpSpPr>
      <p:grpSpPr>
        <a:xfrm>
          <a:off x="0" y="0"/>
          <a:ext cx="0" cy="0"/>
          <a:chOff x="0" y="0"/>
          <a:chExt cx="0" cy="0"/>
        </a:xfrm>
      </p:grpSpPr>
      <p:sp>
        <p:nvSpPr>
          <p:cNvPr id="70" name="Google Shape;70;p10"/>
          <p:cNvSpPr txBox="1">
            <a:spLocks noGrp="1"/>
          </p:cNvSpPr>
          <p:nvPr>
            <p:ph type="sldNum" idx="12"/>
          </p:nvPr>
        </p:nvSpPr>
        <p:spPr>
          <a:xfrm>
            <a:off x="28" y="4736024"/>
            <a:ext cx="348600" cy="393600"/>
          </a:xfrm>
          <a:prstGeom prst="rect">
            <a:avLst/>
          </a:prstGeom>
        </p:spPr>
        <p:txBody>
          <a:bodyPr spcFirstLastPara="1" wrap="square" lIns="0" tIns="0" rIns="0" bIns="0"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pic>
        <p:nvPicPr>
          <p:cNvPr id="71" name="Google Shape;71;p10"/>
          <p:cNvPicPr preferRelativeResize="0"/>
          <p:nvPr/>
        </p:nvPicPr>
        <p:blipFill rotWithShape="1">
          <a:blip r:embed="rId2">
            <a:alphaModFix/>
          </a:blip>
          <a:srcRect t="56174" r="41741"/>
          <a:stretch/>
        </p:blipFill>
        <p:spPr>
          <a:xfrm>
            <a:off x="6915975" y="-77175"/>
            <a:ext cx="2334126" cy="1296375"/>
          </a:xfrm>
          <a:prstGeom prst="rect">
            <a:avLst/>
          </a:prstGeom>
          <a:noFill/>
          <a:ln>
            <a:noFill/>
          </a:ln>
        </p:spPr>
      </p:pic>
      <p:sp>
        <p:nvSpPr>
          <p:cNvPr id="72" name="Google Shape;72;p10"/>
          <p:cNvSpPr txBox="1">
            <a:spLocks noGrp="1"/>
          </p:cNvSpPr>
          <p:nvPr>
            <p:ph type="title"/>
          </p:nvPr>
        </p:nvSpPr>
        <p:spPr>
          <a:xfrm>
            <a:off x="678050" y="368825"/>
            <a:ext cx="80469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400"/>
              <a:buNone/>
              <a:defRPr sz="2400" b="1">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pic>
        <p:nvPicPr>
          <p:cNvPr id="73" name="Google Shape;73;p10"/>
          <p:cNvPicPr preferRelativeResize="0"/>
          <p:nvPr userDrawn="1"/>
        </p:nvPicPr>
        <p:blipFill>
          <a:blip r:embed="rId3">
            <a:alphaModFix/>
          </a:blip>
          <a:stretch>
            <a:fillRect/>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28" y="4736024"/>
            <a:ext cx="348600" cy="393600"/>
          </a:xfrm>
          <a:prstGeom prst="rect">
            <a:avLst/>
          </a:prstGeom>
          <a:noFill/>
          <a:ln>
            <a:noFill/>
          </a:ln>
        </p:spPr>
        <p:txBody>
          <a:bodyPr spcFirstLastPara="1" wrap="square" lIns="0" tIns="0" rIns="0" bIns="0" anchor="ctr" anchorCtr="0">
            <a:normAutofit/>
          </a:bodyPr>
          <a:lstStyle>
            <a:lvl1pPr lvl="0" algn="ctr" rtl="0">
              <a:buNone/>
              <a:defRPr sz="800">
                <a:solidFill>
                  <a:srgbClr val="FFFFFF"/>
                </a:solidFill>
              </a:defRPr>
            </a:lvl1pPr>
            <a:lvl2pPr lvl="1" algn="ctr" rtl="0">
              <a:buNone/>
              <a:defRPr sz="800">
                <a:solidFill>
                  <a:srgbClr val="FFFFFF"/>
                </a:solidFill>
              </a:defRPr>
            </a:lvl2pPr>
            <a:lvl3pPr lvl="2" algn="ctr" rtl="0">
              <a:buNone/>
              <a:defRPr sz="800">
                <a:solidFill>
                  <a:srgbClr val="FFFFFF"/>
                </a:solidFill>
              </a:defRPr>
            </a:lvl3pPr>
            <a:lvl4pPr lvl="3" algn="ctr" rtl="0">
              <a:buNone/>
              <a:defRPr sz="800">
                <a:solidFill>
                  <a:srgbClr val="FFFFFF"/>
                </a:solidFill>
              </a:defRPr>
            </a:lvl4pPr>
            <a:lvl5pPr lvl="4" algn="ctr" rtl="0">
              <a:buNone/>
              <a:defRPr sz="800">
                <a:solidFill>
                  <a:srgbClr val="FFFFFF"/>
                </a:solidFill>
              </a:defRPr>
            </a:lvl5pPr>
            <a:lvl6pPr lvl="5" algn="ctr" rtl="0">
              <a:buNone/>
              <a:defRPr sz="800">
                <a:solidFill>
                  <a:srgbClr val="FFFFFF"/>
                </a:solidFill>
              </a:defRPr>
            </a:lvl6pPr>
            <a:lvl7pPr lvl="6" algn="ctr" rtl="0">
              <a:buNone/>
              <a:defRPr sz="800">
                <a:solidFill>
                  <a:srgbClr val="FFFFFF"/>
                </a:solidFill>
              </a:defRPr>
            </a:lvl7pPr>
            <a:lvl8pPr lvl="7" algn="ctr" rtl="0">
              <a:buNone/>
              <a:defRPr sz="800">
                <a:solidFill>
                  <a:srgbClr val="FFFFFF"/>
                </a:solidFill>
              </a:defRPr>
            </a:lvl8pPr>
            <a:lvl9pPr lvl="8" algn="ctr" rtl="0">
              <a:buNone/>
              <a:defRPr sz="8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chintandesai7/"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medium.com/@chintan-des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0.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BFF"/>
        </a:solidFill>
        <a:effectLst/>
      </p:bgPr>
    </p:bg>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682650" y="1097280"/>
            <a:ext cx="7425300" cy="1536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3994"/>
              <a:buFont typeface="Open Sans ExtraBold"/>
              <a:buNone/>
            </a:pPr>
            <a:r>
              <a:rPr lang="en" sz="3600" dirty="0">
                <a:latin typeface="Open Sans"/>
                <a:ea typeface="Open Sans"/>
                <a:cs typeface="Open Sans"/>
                <a:sym typeface="Open Sans"/>
              </a:rPr>
              <a:t>Introduction to Neo4j - </a:t>
            </a:r>
            <a:br>
              <a:rPr lang="en" sz="3600" dirty="0">
                <a:latin typeface="Open Sans"/>
                <a:ea typeface="Open Sans"/>
                <a:cs typeface="Open Sans"/>
                <a:sym typeface="Open Sans"/>
              </a:rPr>
            </a:br>
            <a:r>
              <a:rPr lang="en" sz="3600" dirty="0">
                <a:latin typeface="Open Sans"/>
                <a:ea typeface="Open Sans"/>
                <a:cs typeface="Open Sans"/>
                <a:sym typeface="Open Sans"/>
              </a:rPr>
              <a:t>a hands-on crash course</a:t>
            </a:r>
            <a:endParaRPr sz="3600" dirty="0">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3994"/>
              <a:buFont typeface="Open Sans ExtraBold"/>
              <a:buNone/>
            </a:pPr>
            <a:endParaRPr sz="3600" dirty="0">
              <a:latin typeface="Open Sans"/>
              <a:ea typeface="Open Sans"/>
              <a:cs typeface="Open Sans"/>
              <a:sym typeface="Open Sans"/>
            </a:endParaRPr>
          </a:p>
          <a:p>
            <a:pPr marL="0" marR="0" lvl="0" indent="0" algn="ctr" rtl="0">
              <a:lnSpc>
                <a:spcPct val="100000"/>
              </a:lnSpc>
              <a:spcBef>
                <a:spcPts val="0"/>
              </a:spcBef>
              <a:spcAft>
                <a:spcPts val="0"/>
              </a:spcAft>
              <a:buClr>
                <a:schemeClr val="lt1"/>
              </a:buClr>
              <a:buSzPts val="3994"/>
              <a:buFont typeface="Open Sans ExtraBold"/>
              <a:buNone/>
            </a:pPr>
            <a:endParaRPr sz="2500" dirty="0">
              <a:latin typeface="Open Sans"/>
              <a:ea typeface="Open Sans"/>
              <a:cs typeface="Open Sans"/>
              <a:sym typeface="Open Sans"/>
            </a:endParaRPr>
          </a:p>
        </p:txBody>
      </p:sp>
      <p:sp>
        <p:nvSpPr>
          <p:cNvPr id="224" name="Google Shape;224;p29"/>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FFFFFF"/>
              </a:solidFill>
              <a:latin typeface="Open Sans"/>
              <a:ea typeface="Open Sans"/>
              <a:cs typeface="Open Sans"/>
              <a:sym typeface="Open Sans"/>
            </a:endParaRPr>
          </a:p>
        </p:txBody>
      </p:sp>
      <p:sp>
        <p:nvSpPr>
          <p:cNvPr id="225" name="Google Shape;225;p29"/>
          <p:cNvSpPr txBox="1">
            <a:spLocks noGrp="1"/>
          </p:cNvSpPr>
          <p:nvPr>
            <p:ph type="subTitle" idx="1"/>
          </p:nvPr>
        </p:nvSpPr>
        <p:spPr>
          <a:xfrm>
            <a:off x="664700" y="3134824"/>
            <a:ext cx="4760700" cy="1566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a:ea typeface="Open Sans"/>
                <a:cs typeface="Open Sans"/>
                <a:sym typeface="Open Sans"/>
              </a:rPr>
              <a:t>Chintan Desai</a:t>
            </a:r>
            <a:endParaRPr dirty="0">
              <a:latin typeface="Open Sans"/>
              <a:ea typeface="Open Sans"/>
              <a:cs typeface="Open Sans"/>
              <a:sym typeface="Open Sans"/>
            </a:endParaRPr>
          </a:p>
          <a:p>
            <a:pPr marL="0" lvl="0" indent="0" algn="l" rtl="0">
              <a:spcBef>
                <a:spcPts val="0"/>
              </a:spcBef>
              <a:spcAft>
                <a:spcPts val="0"/>
              </a:spcAft>
              <a:buNone/>
            </a:pPr>
            <a:r>
              <a:rPr lang="en-US" sz="1200" dirty="0">
                <a:latin typeface="Open Sans"/>
                <a:ea typeface="Open Sans"/>
                <a:cs typeface="Open Sans"/>
                <a:sym typeface="Open Sans"/>
              </a:rPr>
              <a:t>Neo4j Ninja</a:t>
            </a:r>
          </a:p>
          <a:p>
            <a:pPr marL="0" lvl="0" indent="0" algn="l" rtl="0">
              <a:spcBef>
                <a:spcPts val="0"/>
              </a:spcBef>
              <a:spcAft>
                <a:spcPts val="0"/>
              </a:spcAft>
              <a:buNone/>
            </a:pPr>
            <a:r>
              <a:rPr lang="en-US" sz="1200" dirty="0">
                <a:latin typeface="Open Sans"/>
                <a:ea typeface="Open Sans"/>
                <a:cs typeface="Open Sans"/>
                <a:sym typeface="Open Sans"/>
              </a:rPr>
              <a:t>Senior Specialist Software Engineer, NICE Ltd.</a:t>
            </a:r>
          </a:p>
          <a:p>
            <a:pPr marL="0" lvl="0" indent="0" algn="l" rtl="0">
              <a:spcBef>
                <a:spcPts val="0"/>
              </a:spcBef>
              <a:spcAft>
                <a:spcPts val="0"/>
              </a:spcAft>
              <a:buNone/>
            </a:pPr>
            <a:r>
              <a:rPr lang="en-US" sz="1200" dirty="0">
                <a:latin typeface="Open Sans"/>
                <a:ea typeface="Open Sans"/>
                <a:cs typeface="Open Sans"/>
                <a:sym typeface="Open Sans"/>
              </a:rPr>
              <a:t>Ex Neo4j Consulting Engineer</a:t>
            </a:r>
          </a:p>
          <a:p>
            <a:pPr marL="0" lvl="0" indent="0" algn="l" rtl="0">
              <a:spcBef>
                <a:spcPts val="0"/>
              </a:spcBef>
              <a:spcAft>
                <a:spcPts val="0"/>
              </a:spcAft>
              <a:buNone/>
            </a:pPr>
            <a:endParaRPr lang="en-US" sz="1200" dirty="0">
              <a:latin typeface="Open Sans"/>
              <a:ea typeface="Open Sans"/>
              <a:cs typeface="Open Sans"/>
              <a:sym typeface="Open Sans"/>
            </a:endParaRPr>
          </a:p>
          <a:p>
            <a:pPr marL="0" lvl="0" indent="0" algn="l" rtl="0">
              <a:spcBef>
                <a:spcPts val="0"/>
              </a:spcBef>
              <a:spcAft>
                <a:spcPts val="0"/>
              </a:spcAft>
              <a:buNone/>
            </a:pPr>
            <a:r>
              <a:rPr lang="en-US" sz="1200" dirty="0">
                <a:latin typeface="Open Sans"/>
                <a:ea typeface="Open Sans"/>
                <a:cs typeface="Open Sans"/>
                <a:sym typeface="Open Sans"/>
              </a:rPr>
              <a:t>LinkedIn: </a:t>
            </a:r>
            <a:r>
              <a:rPr lang="en-US" sz="1200" dirty="0">
                <a:latin typeface="Open Sans"/>
                <a:ea typeface="Open Sans"/>
                <a:cs typeface="Open Sans"/>
                <a:sym typeface="Open Sans"/>
                <a:hlinkClick r:id="rId3">
                  <a:extLst>
                    <a:ext uri="{A12FA001-AC4F-418D-AE19-62706E023703}">
                      <ahyp:hlinkClr xmlns:ahyp="http://schemas.microsoft.com/office/drawing/2018/hyperlinkcolor" val="tx"/>
                    </a:ext>
                  </a:extLst>
                </a:hlinkClick>
              </a:rPr>
              <a:t>chintandesai7</a:t>
            </a:r>
            <a:endParaRPr lang="en-US" sz="1200" dirty="0">
              <a:latin typeface="Open Sans"/>
              <a:ea typeface="Open Sans"/>
              <a:cs typeface="Open Sans"/>
              <a:sym typeface="Open Sans"/>
            </a:endParaRPr>
          </a:p>
          <a:p>
            <a:pPr marL="0" lvl="0" indent="0" algn="l" rtl="0">
              <a:spcBef>
                <a:spcPts val="0"/>
              </a:spcBef>
              <a:spcAft>
                <a:spcPts val="0"/>
              </a:spcAft>
              <a:buNone/>
            </a:pPr>
            <a:r>
              <a:rPr lang="en-US" sz="1200" dirty="0">
                <a:latin typeface="Open Sans"/>
                <a:ea typeface="Open Sans"/>
                <a:cs typeface="Open Sans"/>
                <a:sym typeface="Open Sans"/>
              </a:rPr>
              <a:t>Medium: </a:t>
            </a:r>
            <a:r>
              <a:rPr lang="en-US" sz="1200" dirty="0">
                <a:latin typeface="Open Sans"/>
                <a:ea typeface="Open Sans"/>
                <a:cs typeface="Open Sans"/>
                <a:hlinkClick r:id="rId4">
                  <a:extLst>
                    <a:ext uri="{A12FA001-AC4F-418D-AE19-62706E023703}">
                      <ahyp:hlinkClr xmlns:ahyp="http://schemas.microsoft.com/office/drawing/2018/hyperlinkcolor" val="tx"/>
                    </a:ext>
                  </a:extLst>
                </a:hlinkClick>
              </a:rPr>
              <a:t>@chintan-desai</a:t>
            </a:r>
            <a:endParaRPr sz="1200"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5"/>
          <p:cNvPicPr preferRelativeResize="0"/>
          <p:nvPr/>
        </p:nvPicPr>
        <p:blipFill>
          <a:blip r:embed="rId3">
            <a:alphaModFix/>
          </a:blip>
          <a:stretch>
            <a:fillRect/>
          </a:stretch>
        </p:blipFill>
        <p:spPr>
          <a:xfrm>
            <a:off x="486125" y="539525"/>
            <a:ext cx="8546675" cy="4064450"/>
          </a:xfrm>
          <a:prstGeom prst="rect">
            <a:avLst/>
          </a:prstGeom>
          <a:noFill/>
          <a:ln>
            <a:noFill/>
          </a:ln>
        </p:spPr>
      </p:pic>
      <p:sp>
        <p:nvSpPr>
          <p:cNvPr id="334" name="Google Shape;334;p45"/>
          <p:cNvSpPr txBox="1">
            <a:spLocks noGrp="1"/>
          </p:cNvSpPr>
          <p:nvPr>
            <p:ph type="title"/>
          </p:nvPr>
        </p:nvSpPr>
        <p:spPr>
          <a:xfrm>
            <a:off x="367375"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Graphs are everywhere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Why are Graphs amazing?</a:t>
            </a:r>
            <a:br>
              <a:rPr lang="en">
                <a:latin typeface="Open Sans"/>
                <a:ea typeface="Open Sans"/>
                <a:cs typeface="Open Sans"/>
                <a:sym typeface="Open Sans"/>
              </a:rPr>
            </a:br>
            <a:r>
              <a:rPr lang="en">
                <a:latin typeface="Open Sans"/>
                <a:ea typeface="Open Sans"/>
                <a:cs typeface="Open Sans"/>
                <a:sym typeface="Open Sans"/>
              </a:rPr>
              <a:t>Some real-world examples of Impact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7"/>
          <p:cNvPicPr preferRelativeResize="0"/>
          <p:nvPr/>
        </p:nvPicPr>
        <p:blipFill>
          <a:blip r:embed="rId3">
            <a:alphaModFix/>
          </a:blip>
          <a:stretch>
            <a:fillRect/>
          </a:stretch>
        </p:blipFill>
        <p:spPr>
          <a:xfrm>
            <a:off x="595413" y="598359"/>
            <a:ext cx="8321425" cy="3838275"/>
          </a:xfrm>
          <a:prstGeom prst="rect">
            <a:avLst/>
          </a:prstGeom>
          <a:noFill/>
          <a:ln w="9525" cap="flat" cmpd="sng">
            <a:solidFill>
              <a:srgbClr val="9E9E9E"/>
            </a:solidFill>
            <a:prstDash val="solid"/>
            <a:round/>
            <a:headEnd type="none" w="sm" len="sm"/>
            <a:tailEnd type="none" w="sm" len="sm"/>
          </a:ln>
          <a:effectLst>
            <a:outerShdw blurRad="57150" dist="19050" dir="5400000" algn="bl" rotWithShape="0">
              <a:srgbClr val="000000">
                <a:alpha val="50000"/>
              </a:srgbClr>
            </a:outerShdw>
          </a:effectLst>
        </p:spPr>
      </p:pic>
      <p:sp>
        <p:nvSpPr>
          <p:cNvPr id="346" name="Google Shape;346;p47"/>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Panama Papers, 2016</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sldNum" idx="12"/>
          </p:nvPr>
        </p:nvSpPr>
        <p:spPr>
          <a:xfrm>
            <a:off x="28" y="4736024"/>
            <a:ext cx="348600" cy="393600"/>
          </a:xfrm>
          <a:prstGeom prst="rect">
            <a:avLst/>
          </a:prstGeom>
          <a:noFill/>
          <a:ln>
            <a:noFill/>
          </a:ln>
        </p:spPr>
        <p:txBody>
          <a:bodyPr spcFirstLastPara="1" wrap="square" lIns="91425" tIns="0" rIns="91425"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13</a:t>
            </a:fld>
            <a:endParaRPr sz="800">
              <a:solidFill>
                <a:srgbClr val="FFFFFF"/>
              </a:solidFill>
              <a:latin typeface="Arial"/>
              <a:ea typeface="Arial"/>
              <a:cs typeface="Arial"/>
              <a:sym typeface="Arial"/>
            </a:endParaRPr>
          </a:p>
        </p:txBody>
      </p:sp>
      <p:pic>
        <p:nvPicPr>
          <p:cNvPr id="352" name="Google Shape;352;p48"/>
          <p:cNvPicPr preferRelativeResize="0"/>
          <p:nvPr/>
        </p:nvPicPr>
        <p:blipFill>
          <a:blip r:embed="rId3">
            <a:alphaModFix/>
          </a:blip>
          <a:stretch>
            <a:fillRect/>
          </a:stretch>
        </p:blipFill>
        <p:spPr>
          <a:xfrm>
            <a:off x="1687000" y="548575"/>
            <a:ext cx="6666876" cy="4254249"/>
          </a:xfrm>
          <a:prstGeom prst="rect">
            <a:avLst/>
          </a:prstGeom>
          <a:noFill/>
          <a:ln>
            <a:noFill/>
          </a:ln>
        </p:spPr>
      </p:pic>
      <p:sp>
        <p:nvSpPr>
          <p:cNvPr id="353" name="Google Shape;353;p48"/>
          <p:cNvSpPr txBox="1">
            <a:spLocks noGrp="1"/>
          </p:cNvSpPr>
          <p:nvPr>
            <p:ph type="title"/>
          </p:nvPr>
        </p:nvSpPr>
        <p:spPr>
          <a:xfrm>
            <a:off x="367375"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“Panama Papers” Graph Data Model</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9"/>
          <p:cNvSpPr txBox="1">
            <a:spLocks noGrp="1"/>
          </p:cNvSpPr>
          <p:nvPr>
            <p:ph type="sldNum" idx="12"/>
          </p:nvPr>
        </p:nvSpPr>
        <p:spPr>
          <a:xfrm>
            <a:off x="28" y="4736024"/>
            <a:ext cx="348600" cy="393600"/>
          </a:xfrm>
          <a:prstGeom prst="rect">
            <a:avLst/>
          </a:prstGeom>
          <a:noFill/>
          <a:ln>
            <a:noFill/>
          </a:ln>
        </p:spPr>
        <p:txBody>
          <a:bodyPr spcFirstLastPara="1" wrap="square" lIns="91425" tIns="0" rIns="91425" bIns="0" anchor="ctr" anchorCtr="0">
            <a:normAutofit/>
          </a:bodyPr>
          <a:lstStyle/>
          <a:p>
            <a:pPr marL="0" lvl="0" indent="0" algn="ctr" rtl="0">
              <a:spcBef>
                <a:spcPts val="0"/>
              </a:spcBef>
              <a:spcAft>
                <a:spcPts val="0"/>
              </a:spcAft>
              <a:buNone/>
            </a:pPr>
            <a:fld id="{00000000-1234-1234-1234-123412341234}" type="slidenum">
              <a:rPr lang="en" sz="800">
                <a:solidFill>
                  <a:srgbClr val="FFFFFF"/>
                </a:solidFill>
                <a:latin typeface="Arial"/>
                <a:ea typeface="Arial"/>
                <a:cs typeface="Arial"/>
                <a:sym typeface="Arial"/>
              </a:rPr>
              <a:t>14</a:t>
            </a:fld>
            <a:endParaRPr sz="800">
              <a:solidFill>
                <a:srgbClr val="FFFFFF"/>
              </a:solidFill>
              <a:latin typeface="Arial"/>
              <a:ea typeface="Arial"/>
              <a:cs typeface="Arial"/>
              <a:sym typeface="Arial"/>
            </a:endParaRPr>
          </a:p>
        </p:txBody>
      </p:sp>
      <p:pic>
        <p:nvPicPr>
          <p:cNvPr id="359" name="Google Shape;359;p49"/>
          <p:cNvPicPr preferRelativeResize="0"/>
          <p:nvPr/>
        </p:nvPicPr>
        <p:blipFill>
          <a:blip r:embed="rId3">
            <a:alphaModFix/>
          </a:blip>
          <a:stretch>
            <a:fillRect/>
          </a:stretch>
        </p:blipFill>
        <p:spPr>
          <a:xfrm>
            <a:off x="1926690" y="538180"/>
            <a:ext cx="5842981" cy="4265999"/>
          </a:xfrm>
          <a:prstGeom prst="rect">
            <a:avLst/>
          </a:prstGeom>
          <a:noFill/>
          <a:ln w="9525" cap="flat" cmpd="sng">
            <a:solidFill>
              <a:srgbClr val="9E9E9E"/>
            </a:solidFill>
            <a:prstDash val="solid"/>
            <a:round/>
            <a:headEnd type="none" w="sm" len="sm"/>
            <a:tailEnd type="none" w="sm" len="sm"/>
          </a:ln>
          <a:effectLst>
            <a:outerShdw blurRad="57150" dist="19050" dir="5400000" algn="bl" rotWithShape="0">
              <a:srgbClr val="000000">
                <a:alpha val="50000"/>
              </a:srgbClr>
            </a:outerShdw>
          </a:effectLst>
        </p:spPr>
      </p:pic>
      <p:sp>
        <p:nvSpPr>
          <p:cNvPr id="360" name="Google Shape;360;p49"/>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Panama Papers, 2016</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0"/>
          <p:cNvPicPr preferRelativeResize="0"/>
          <p:nvPr/>
        </p:nvPicPr>
        <p:blipFill>
          <a:blip r:embed="rId3">
            <a:alphaModFix/>
          </a:blip>
          <a:stretch>
            <a:fillRect/>
          </a:stretch>
        </p:blipFill>
        <p:spPr>
          <a:xfrm>
            <a:off x="454375" y="655012"/>
            <a:ext cx="8520850" cy="3833475"/>
          </a:xfrm>
          <a:prstGeom prst="rect">
            <a:avLst/>
          </a:prstGeom>
          <a:noFill/>
          <a:ln w="9525" cap="flat" cmpd="sng">
            <a:solidFill>
              <a:srgbClr val="9E9E9E"/>
            </a:solidFill>
            <a:prstDash val="solid"/>
            <a:round/>
            <a:headEnd type="none" w="sm" len="sm"/>
            <a:tailEnd type="none" w="sm" len="sm"/>
          </a:ln>
          <a:effectLst>
            <a:outerShdw blurRad="57150" dist="19050" dir="5400000" algn="bl" rotWithShape="0">
              <a:srgbClr val="000000">
                <a:alpha val="50000"/>
              </a:srgbClr>
            </a:outerShdw>
          </a:effectLst>
        </p:spPr>
      </p:pic>
      <p:sp>
        <p:nvSpPr>
          <p:cNvPr id="367" name="Google Shape;367;p50"/>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Paradise Papers, 2017</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1"/>
          <p:cNvSpPr txBox="1">
            <a:spLocks noGrp="1"/>
          </p:cNvSpPr>
          <p:nvPr>
            <p:ph type="title"/>
          </p:nvPr>
        </p:nvSpPr>
        <p:spPr>
          <a:xfrm>
            <a:off x="367375"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Pandora Papers, 2021</a:t>
            </a:r>
            <a:endParaRPr>
              <a:latin typeface="Open Sans"/>
              <a:ea typeface="Open Sans"/>
              <a:cs typeface="Open Sans"/>
              <a:sym typeface="Open Sans"/>
            </a:endParaRPr>
          </a:p>
        </p:txBody>
      </p:sp>
      <p:pic>
        <p:nvPicPr>
          <p:cNvPr id="374" name="Google Shape;374;p51"/>
          <p:cNvPicPr preferRelativeResize="0"/>
          <p:nvPr/>
        </p:nvPicPr>
        <p:blipFill>
          <a:blip r:embed="rId3">
            <a:alphaModFix/>
          </a:blip>
          <a:stretch>
            <a:fillRect/>
          </a:stretch>
        </p:blipFill>
        <p:spPr>
          <a:xfrm>
            <a:off x="1049925" y="517975"/>
            <a:ext cx="7186570" cy="4266000"/>
          </a:xfrm>
          <a:prstGeom prst="rect">
            <a:avLst/>
          </a:prstGeom>
          <a:noFill/>
          <a:ln w="9525" cap="flat" cmpd="sng">
            <a:solidFill>
              <a:srgbClr val="9E9E9E"/>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The Covid Graph Project, 2020</a:t>
            </a:r>
            <a:endParaRPr>
              <a:latin typeface="Open Sans"/>
              <a:ea typeface="Open Sans"/>
              <a:cs typeface="Open Sans"/>
              <a:sym typeface="Open Sans"/>
            </a:endParaRPr>
          </a:p>
        </p:txBody>
      </p:sp>
      <p:pic>
        <p:nvPicPr>
          <p:cNvPr id="381" name="Google Shape;381;p52"/>
          <p:cNvPicPr preferRelativeResize="0"/>
          <p:nvPr/>
        </p:nvPicPr>
        <p:blipFill>
          <a:blip r:embed="rId3">
            <a:alphaModFix/>
          </a:blip>
          <a:stretch>
            <a:fillRect/>
          </a:stretch>
        </p:blipFill>
        <p:spPr>
          <a:xfrm>
            <a:off x="704731" y="506475"/>
            <a:ext cx="8222330" cy="4266001"/>
          </a:xfrm>
          <a:prstGeom prst="rect">
            <a:avLst/>
          </a:prstGeom>
          <a:noFill/>
          <a:ln w="9525"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4"/>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What makes for a good Graph problem to solve for?</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5"/>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500"/>
              </a:spcBef>
              <a:spcAft>
                <a:spcPts val="0"/>
              </a:spcAft>
              <a:buClr>
                <a:schemeClr val="dk1"/>
              </a:buClr>
              <a:buSzPct val="111111"/>
              <a:buFont typeface="Arial"/>
              <a:buNone/>
            </a:pPr>
            <a:r>
              <a:rPr lang="en" sz="1800" u="sng">
                <a:solidFill>
                  <a:schemeClr val="dk2"/>
                </a:solidFill>
                <a:latin typeface="Open Sans"/>
                <a:ea typeface="Open Sans"/>
                <a:cs typeface="Open Sans"/>
                <a:sym typeface="Open Sans"/>
              </a:rPr>
              <a:t>Scenario 1:</a:t>
            </a:r>
            <a:r>
              <a:rPr lang="en" sz="1800">
                <a:latin typeface="Open Sans"/>
                <a:ea typeface="Open Sans"/>
                <a:cs typeface="Open Sans"/>
                <a:sym typeface="Open Sans"/>
              </a:rPr>
              <a:t> Does our problem involve understanding relationships between entities?</a:t>
            </a:r>
            <a:endParaRPr>
              <a:latin typeface="Open Sans"/>
              <a:ea typeface="Open Sans"/>
              <a:cs typeface="Open Sans"/>
              <a:sym typeface="Open Sans"/>
            </a:endParaRPr>
          </a:p>
        </p:txBody>
      </p:sp>
      <p:sp>
        <p:nvSpPr>
          <p:cNvPr id="399" name="Google Shape;399;p55"/>
          <p:cNvSpPr txBox="1"/>
          <p:nvPr/>
        </p:nvSpPr>
        <p:spPr>
          <a:xfrm>
            <a:off x="6535825" y="1150675"/>
            <a:ext cx="23703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          Recommendations</a:t>
            </a: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Fraud Detection</a:t>
            </a: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Entity Resolution</a:t>
            </a: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45720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          Data Lineage</a:t>
            </a: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          </a:t>
            </a: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dirty="0">
                <a:solidFill>
                  <a:schemeClr val="dk1"/>
                </a:solidFill>
                <a:latin typeface="Open Sans"/>
                <a:ea typeface="Open Sans"/>
                <a:cs typeface="Open Sans"/>
                <a:sym typeface="Open Sans"/>
              </a:rPr>
              <a:t>          Social Networks</a:t>
            </a:r>
            <a:endParaRPr b="1" dirty="0">
              <a:solidFill>
                <a:schemeClr val="dk1"/>
              </a:solidFill>
              <a:latin typeface="Open Sans"/>
              <a:ea typeface="Open Sans"/>
              <a:cs typeface="Open Sans"/>
              <a:sym typeface="Open Sans"/>
            </a:endParaRPr>
          </a:p>
        </p:txBody>
      </p:sp>
      <p:pic>
        <p:nvPicPr>
          <p:cNvPr id="400" name="Google Shape;400;p55"/>
          <p:cNvPicPr preferRelativeResize="0"/>
          <p:nvPr/>
        </p:nvPicPr>
        <p:blipFill>
          <a:blip r:embed="rId3">
            <a:alphaModFix/>
          </a:blip>
          <a:stretch>
            <a:fillRect/>
          </a:stretch>
        </p:blipFill>
        <p:spPr>
          <a:xfrm>
            <a:off x="6342600" y="1085954"/>
            <a:ext cx="572700" cy="572700"/>
          </a:xfrm>
          <a:prstGeom prst="rect">
            <a:avLst/>
          </a:prstGeom>
          <a:noFill/>
          <a:ln>
            <a:noFill/>
          </a:ln>
        </p:spPr>
      </p:pic>
      <p:pic>
        <p:nvPicPr>
          <p:cNvPr id="401" name="Google Shape;401;p55"/>
          <p:cNvPicPr preferRelativeResize="0"/>
          <p:nvPr/>
        </p:nvPicPr>
        <p:blipFill>
          <a:blip r:embed="rId4">
            <a:alphaModFix/>
          </a:blip>
          <a:stretch>
            <a:fillRect/>
          </a:stretch>
        </p:blipFill>
        <p:spPr>
          <a:xfrm>
            <a:off x="6342591" y="1721645"/>
            <a:ext cx="572700" cy="572700"/>
          </a:xfrm>
          <a:prstGeom prst="rect">
            <a:avLst/>
          </a:prstGeom>
          <a:noFill/>
          <a:ln>
            <a:noFill/>
          </a:ln>
        </p:spPr>
      </p:pic>
      <p:pic>
        <p:nvPicPr>
          <p:cNvPr id="402" name="Google Shape;402;p55"/>
          <p:cNvPicPr preferRelativeResize="0"/>
          <p:nvPr/>
        </p:nvPicPr>
        <p:blipFill>
          <a:blip r:embed="rId5">
            <a:alphaModFix/>
          </a:blip>
          <a:stretch>
            <a:fillRect/>
          </a:stretch>
        </p:blipFill>
        <p:spPr>
          <a:xfrm>
            <a:off x="6305988" y="2320817"/>
            <a:ext cx="645925" cy="645925"/>
          </a:xfrm>
          <a:prstGeom prst="rect">
            <a:avLst/>
          </a:prstGeom>
          <a:noFill/>
          <a:ln>
            <a:noFill/>
          </a:ln>
        </p:spPr>
      </p:pic>
      <p:pic>
        <p:nvPicPr>
          <p:cNvPr id="403" name="Google Shape;403;p55"/>
          <p:cNvPicPr preferRelativeResize="0"/>
          <p:nvPr/>
        </p:nvPicPr>
        <p:blipFill>
          <a:blip r:embed="rId6">
            <a:alphaModFix/>
          </a:blip>
          <a:stretch>
            <a:fillRect/>
          </a:stretch>
        </p:blipFill>
        <p:spPr>
          <a:xfrm>
            <a:off x="6274875" y="2993229"/>
            <a:ext cx="708175" cy="708175"/>
          </a:xfrm>
          <a:prstGeom prst="rect">
            <a:avLst/>
          </a:prstGeom>
          <a:noFill/>
          <a:ln>
            <a:noFill/>
          </a:ln>
        </p:spPr>
      </p:pic>
      <p:pic>
        <p:nvPicPr>
          <p:cNvPr id="404" name="Google Shape;404;p55"/>
          <p:cNvPicPr preferRelativeResize="0"/>
          <p:nvPr/>
        </p:nvPicPr>
        <p:blipFill>
          <a:blip r:embed="rId7">
            <a:alphaModFix/>
          </a:blip>
          <a:stretch>
            <a:fillRect/>
          </a:stretch>
        </p:blipFill>
        <p:spPr>
          <a:xfrm>
            <a:off x="6308081" y="3727878"/>
            <a:ext cx="708175" cy="708175"/>
          </a:xfrm>
          <a:prstGeom prst="rect">
            <a:avLst/>
          </a:prstGeom>
          <a:noFill/>
          <a:ln>
            <a:noFill/>
          </a:ln>
        </p:spPr>
      </p:pic>
      <p:pic>
        <p:nvPicPr>
          <p:cNvPr id="405" name="Google Shape;405;p55"/>
          <p:cNvPicPr preferRelativeResize="0"/>
          <p:nvPr/>
        </p:nvPicPr>
        <p:blipFill rotWithShape="1">
          <a:blip r:embed="rId8">
            <a:alphaModFix/>
          </a:blip>
          <a:srcRect/>
          <a:stretch/>
        </p:blipFill>
        <p:spPr>
          <a:xfrm>
            <a:off x="436425" y="1078750"/>
            <a:ext cx="5673651" cy="2866675"/>
          </a:xfrm>
          <a:prstGeom prst="rect">
            <a:avLst/>
          </a:prstGeom>
          <a:noFill/>
          <a:ln>
            <a:noFill/>
          </a:ln>
        </p:spPr>
      </p:pic>
      <p:sp>
        <p:nvSpPr>
          <p:cNvPr id="406" name="Google Shape;406;p55"/>
          <p:cNvSpPr txBox="1"/>
          <p:nvPr/>
        </p:nvSpPr>
        <p:spPr>
          <a:xfrm>
            <a:off x="6960037" y="661588"/>
            <a:ext cx="18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latin typeface="Open Sans"/>
                <a:ea typeface="Open Sans"/>
                <a:cs typeface="Open Sans"/>
                <a:sym typeface="Open Sans"/>
              </a:rPr>
              <a:t>Use Cases:</a:t>
            </a:r>
            <a:endParaRPr b="1" u="sng">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364450"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What are we covering</a:t>
            </a:r>
            <a:endParaRPr>
              <a:latin typeface="Open Sans"/>
              <a:ea typeface="Open Sans"/>
              <a:cs typeface="Open Sans"/>
              <a:sym typeface="Open Sans"/>
            </a:endParaRPr>
          </a:p>
        </p:txBody>
      </p:sp>
      <p:sp>
        <p:nvSpPr>
          <p:cNvPr id="236" name="Google Shape;236;p31"/>
          <p:cNvSpPr txBox="1">
            <a:spLocks noGrp="1"/>
          </p:cNvSpPr>
          <p:nvPr>
            <p:ph type="body" idx="1"/>
          </p:nvPr>
        </p:nvSpPr>
        <p:spPr>
          <a:xfrm>
            <a:off x="585996" y="814950"/>
            <a:ext cx="8377800" cy="3891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latin typeface="Open Sans"/>
                <a:ea typeface="Open Sans"/>
                <a:cs typeface="Open Sans"/>
                <a:sym typeface="Open Sans"/>
              </a:rPr>
              <a:t>               What are </a:t>
            </a:r>
            <a:r>
              <a:rPr lang="en" b="1" dirty="0">
                <a:latin typeface="Open Sans"/>
                <a:ea typeface="Open Sans"/>
                <a:cs typeface="Open Sans"/>
                <a:sym typeface="Open Sans"/>
              </a:rPr>
              <a:t>Graphs </a:t>
            </a:r>
            <a:r>
              <a:rPr lang="en" dirty="0">
                <a:latin typeface="Open Sans"/>
                <a:ea typeface="Open Sans"/>
                <a:cs typeface="Open Sans"/>
                <a:sym typeface="Open Sans"/>
              </a:rPr>
              <a:t>and why they are amazing!</a:t>
            </a:r>
            <a:br>
              <a:rPr lang="en" dirty="0">
                <a:latin typeface="Open Sans"/>
                <a:ea typeface="Open Sans"/>
                <a:cs typeface="Open Sans"/>
                <a:sym typeface="Open Sans"/>
              </a:rPr>
            </a:br>
            <a:br>
              <a:rPr lang="en" dirty="0">
                <a:latin typeface="Open Sans"/>
                <a:ea typeface="Open Sans"/>
                <a:cs typeface="Open Sans"/>
                <a:sym typeface="Open Sans"/>
              </a:rPr>
            </a:br>
            <a:r>
              <a:rPr lang="en" dirty="0">
                <a:latin typeface="Open Sans"/>
                <a:ea typeface="Open Sans"/>
                <a:cs typeface="Open Sans"/>
                <a:sym typeface="Open Sans"/>
              </a:rPr>
              <a:t>               Spotting </a:t>
            </a:r>
            <a:r>
              <a:rPr lang="en" b="1" dirty="0">
                <a:latin typeface="Open Sans"/>
                <a:ea typeface="Open Sans"/>
                <a:cs typeface="Open Sans"/>
                <a:sym typeface="Open Sans"/>
              </a:rPr>
              <a:t>Graph-shaped</a:t>
            </a:r>
            <a:r>
              <a:rPr lang="en" dirty="0">
                <a:latin typeface="Open Sans"/>
                <a:ea typeface="Open Sans"/>
                <a:cs typeface="Open Sans"/>
                <a:sym typeface="Open Sans"/>
              </a:rPr>
              <a:t> problems </a:t>
            </a:r>
            <a:br>
              <a:rPr lang="en" dirty="0">
                <a:latin typeface="Open Sans"/>
                <a:ea typeface="Open Sans"/>
                <a:cs typeface="Open Sans"/>
                <a:sym typeface="Open Sans"/>
              </a:rPr>
            </a:b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               </a:t>
            </a:r>
            <a:r>
              <a:rPr lang="en" b="1" dirty="0">
                <a:latin typeface="Open Sans"/>
                <a:ea typeface="Open Sans"/>
                <a:cs typeface="Open Sans"/>
                <a:sym typeface="Open Sans"/>
              </a:rPr>
              <a:t>Neo4j </a:t>
            </a:r>
            <a:r>
              <a:rPr lang="en" dirty="0">
                <a:latin typeface="Open Sans"/>
                <a:ea typeface="Open Sans"/>
                <a:cs typeface="Open Sans"/>
                <a:sym typeface="Open Sans"/>
              </a:rPr>
              <a:t>- the </a:t>
            </a:r>
            <a:r>
              <a:rPr lang="en" b="1" dirty="0">
                <a:latin typeface="Open Sans"/>
                <a:ea typeface="Open Sans"/>
                <a:cs typeface="Open Sans"/>
                <a:sym typeface="Open Sans"/>
              </a:rPr>
              <a:t>Property Graph Model</a:t>
            </a:r>
            <a:r>
              <a:rPr lang="en" dirty="0">
                <a:latin typeface="Open Sans"/>
                <a:ea typeface="Open Sans"/>
                <a:cs typeface="Open Sans"/>
                <a:sym typeface="Open Sans"/>
              </a:rPr>
              <a:t>, and an Introduction to </a:t>
            </a:r>
            <a:r>
              <a:rPr lang="en" b="1" dirty="0">
                <a:latin typeface="Open Sans"/>
                <a:ea typeface="Open Sans"/>
                <a:cs typeface="Open Sans"/>
                <a:sym typeface="Open Sans"/>
              </a:rPr>
              <a:t>Cypher</a:t>
            </a:r>
            <a:br>
              <a:rPr lang="en" dirty="0">
                <a:latin typeface="Open Sans"/>
                <a:ea typeface="Open Sans"/>
                <a:cs typeface="Open Sans"/>
                <a:sym typeface="Open Sans"/>
              </a:rPr>
            </a:b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               Hands-on: the </a:t>
            </a:r>
            <a:r>
              <a:rPr lang="en" b="1" dirty="0">
                <a:latin typeface="Open Sans"/>
                <a:ea typeface="Open Sans"/>
                <a:cs typeface="Open Sans"/>
                <a:sym typeface="Open Sans"/>
              </a:rPr>
              <a:t>“Movie”</a:t>
            </a:r>
            <a:r>
              <a:rPr lang="en" dirty="0">
                <a:latin typeface="Open Sans"/>
                <a:ea typeface="Open Sans"/>
                <a:cs typeface="Open Sans"/>
                <a:sym typeface="Open Sans"/>
              </a:rPr>
              <a:t> graph on </a:t>
            </a:r>
            <a:r>
              <a:rPr lang="en" b="1" dirty="0">
                <a:latin typeface="Open Sans"/>
                <a:ea typeface="Open Sans"/>
                <a:cs typeface="Open Sans"/>
                <a:sym typeface="Open Sans"/>
              </a:rPr>
              <a:t>Neo4j AuraDB Free</a:t>
            </a:r>
            <a:r>
              <a:rPr lang="en" dirty="0">
                <a:solidFill>
                  <a:schemeClr val="dk1"/>
                </a:solidFill>
                <a:latin typeface="Open Sans"/>
                <a:ea typeface="Open Sans"/>
                <a:cs typeface="Open Sans"/>
                <a:sym typeface="Open Sans"/>
              </a:rPr>
              <a:t>              </a:t>
            </a:r>
            <a:br>
              <a:rPr lang="en" sz="1800" dirty="0">
                <a:solidFill>
                  <a:schemeClr val="dk2"/>
                </a:solidFill>
                <a:latin typeface="Open Sans"/>
                <a:ea typeface="Open Sans"/>
                <a:cs typeface="Open Sans"/>
                <a:sym typeface="Open Sans"/>
              </a:rPr>
            </a:br>
            <a:endParaRPr sz="1800" dirty="0">
              <a:solidFill>
                <a:schemeClr val="dk2"/>
              </a:solidFill>
              <a:latin typeface="Open Sans"/>
              <a:ea typeface="Open Sans"/>
              <a:cs typeface="Open Sans"/>
              <a:sym typeface="Open Sans"/>
            </a:endParaRPr>
          </a:p>
          <a:p>
            <a:pPr marL="0" lvl="0" indent="0" algn="l" rtl="0">
              <a:spcBef>
                <a:spcPts val="0"/>
              </a:spcBef>
              <a:spcAft>
                <a:spcPts val="0"/>
              </a:spcAft>
              <a:buNone/>
            </a:pPr>
            <a:r>
              <a:rPr lang="en" dirty="0">
                <a:solidFill>
                  <a:schemeClr val="dk1"/>
                </a:solidFill>
                <a:latin typeface="Open Sans"/>
                <a:ea typeface="Open Sans"/>
                <a:cs typeface="Open Sans"/>
                <a:sym typeface="Open Sans"/>
              </a:rPr>
              <a:t>               Demos</a:t>
            </a:r>
            <a:r>
              <a:rPr lang="en" sz="1800" dirty="0">
                <a:solidFill>
                  <a:schemeClr val="dk1"/>
                </a:solidFill>
                <a:latin typeface="Open Sans"/>
                <a:ea typeface="Open Sans"/>
                <a:cs typeface="Open Sans"/>
                <a:sym typeface="Open Sans"/>
              </a:rPr>
              <a:t>: </a:t>
            </a:r>
            <a:r>
              <a:rPr lang="en" sz="1800" b="1" dirty="0">
                <a:solidFill>
                  <a:schemeClr val="dk1"/>
                </a:solidFill>
                <a:latin typeface="Open Sans"/>
                <a:ea typeface="Open Sans"/>
                <a:cs typeface="Open Sans"/>
                <a:sym typeface="Open Sans"/>
              </a:rPr>
              <a:t>Neo4j </a:t>
            </a:r>
            <a:r>
              <a:rPr lang="en" b="1" dirty="0">
                <a:solidFill>
                  <a:schemeClr val="dk1"/>
                </a:solidFill>
                <a:latin typeface="Open Sans"/>
                <a:ea typeface="Open Sans"/>
                <a:cs typeface="Open Sans"/>
                <a:sym typeface="Open Sans"/>
              </a:rPr>
              <a:t>Data Importer</a:t>
            </a:r>
            <a:r>
              <a:rPr lang="en" dirty="0">
                <a:solidFill>
                  <a:schemeClr val="dk1"/>
                </a:solidFill>
                <a:latin typeface="Open Sans"/>
                <a:ea typeface="Open Sans"/>
                <a:cs typeface="Open Sans"/>
                <a:sym typeface="Open Sans"/>
              </a:rPr>
              <a:t> &amp; </a:t>
            </a:r>
            <a:r>
              <a:rPr lang="en" b="1" dirty="0">
                <a:solidFill>
                  <a:schemeClr val="dk1"/>
                </a:solidFill>
                <a:latin typeface="Open Sans"/>
                <a:ea typeface="Open Sans"/>
                <a:cs typeface="Open Sans"/>
                <a:sym typeface="Open Sans"/>
              </a:rPr>
              <a:t>Bloom</a:t>
            </a:r>
            <a:endParaRPr b="1" dirty="0">
              <a:solidFill>
                <a:schemeClr val="dk1"/>
              </a:solidFill>
              <a:latin typeface="Open Sans"/>
              <a:ea typeface="Open Sans"/>
              <a:cs typeface="Open Sans"/>
              <a:sym typeface="Open Sans"/>
            </a:endParaRPr>
          </a:p>
          <a:p>
            <a:pPr marL="457200" lvl="0" indent="457200" algn="l" rtl="0">
              <a:spcBef>
                <a:spcPts val="0"/>
              </a:spcBef>
              <a:spcAft>
                <a:spcPts val="0"/>
              </a:spcAft>
              <a:buNone/>
            </a:pPr>
            <a:endParaRPr lang="en" dirty="0">
              <a:solidFill>
                <a:schemeClr val="dk1"/>
              </a:solidFill>
              <a:latin typeface="Open Sans"/>
              <a:ea typeface="Open Sans"/>
              <a:cs typeface="Open Sans"/>
              <a:sym typeface="Open Sans"/>
            </a:endParaRPr>
          </a:p>
          <a:p>
            <a:pPr marL="457200" lvl="0" indent="457200" algn="l" rtl="0">
              <a:spcBef>
                <a:spcPts val="0"/>
              </a:spcBef>
              <a:spcAft>
                <a:spcPts val="0"/>
              </a:spcAft>
              <a:buNone/>
            </a:pPr>
            <a:r>
              <a:rPr lang="en" dirty="0">
                <a:solidFill>
                  <a:schemeClr val="dk1"/>
                </a:solidFill>
                <a:latin typeface="Open Sans"/>
                <a:ea typeface="Open Sans"/>
                <a:cs typeface="Open Sans"/>
                <a:sym typeface="Open Sans"/>
              </a:rPr>
              <a:t>The </a:t>
            </a:r>
            <a:r>
              <a:rPr lang="en" b="1" dirty="0">
                <a:solidFill>
                  <a:schemeClr val="dk1"/>
                </a:solidFill>
                <a:latin typeface="Open Sans"/>
                <a:ea typeface="Open Sans"/>
                <a:cs typeface="Open Sans"/>
                <a:sym typeface="Open Sans"/>
              </a:rPr>
              <a:t>Neo4j Graph Data Platform</a:t>
            </a:r>
            <a:br>
              <a:rPr lang="en" sz="1800" dirty="0">
                <a:solidFill>
                  <a:schemeClr val="dk1"/>
                </a:solidFill>
                <a:latin typeface="Open Sans"/>
                <a:ea typeface="Open Sans"/>
                <a:cs typeface="Open Sans"/>
                <a:sym typeface="Open Sans"/>
              </a:rPr>
            </a:b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               Continuing your Graph journey with </a:t>
            </a:r>
            <a:r>
              <a:rPr lang="en" b="1" dirty="0">
                <a:latin typeface="Open Sans"/>
                <a:ea typeface="Open Sans"/>
                <a:cs typeface="Open Sans"/>
                <a:sym typeface="Open Sans"/>
              </a:rPr>
              <a:t>Neo4j</a:t>
            </a:r>
            <a:endParaRPr b="1" dirty="0">
              <a:latin typeface="Open Sans"/>
              <a:ea typeface="Open Sans"/>
              <a:cs typeface="Open Sans"/>
              <a:sym typeface="Open Sans"/>
            </a:endParaRPr>
          </a:p>
        </p:txBody>
      </p:sp>
      <p:pic>
        <p:nvPicPr>
          <p:cNvPr id="237" name="Google Shape;237;p31"/>
          <p:cNvPicPr preferRelativeResize="0"/>
          <p:nvPr/>
        </p:nvPicPr>
        <p:blipFill>
          <a:blip r:embed="rId3">
            <a:alphaModFix/>
          </a:blip>
          <a:stretch>
            <a:fillRect/>
          </a:stretch>
        </p:blipFill>
        <p:spPr>
          <a:xfrm>
            <a:off x="995624" y="1385792"/>
            <a:ext cx="425700" cy="425725"/>
          </a:xfrm>
          <a:prstGeom prst="rect">
            <a:avLst/>
          </a:prstGeom>
          <a:noFill/>
          <a:ln>
            <a:noFill/>
          </a:ln>
        </p:spPr>
      </p:pic>
      <p:pic>
        <p:nvPicPr>
          <p:cNvPr id="238" name="Google Shape;238;p31"/>
          <p:cNvPicPr preferRelativeResize="0"/>
          <p:nvPr/>
        </p:nvPicPr>
        <p:blipFill>
          <a:blip r:embed="rId4">
            <a:alphaModFix/>
          </a:blip>
          <a:stretch>
            <a:fillRect/>
          </a:stretch>
        </p:blipFill>
        <p:spPr>
          <a:xfrm>
            <a:off x="1003465" y="814950"/>
            <a:ext cx="425700" cy="425700"/>
          </a:xfrm>
          <a:prstGeom prst="rect">
            <a:avLst/>
          </a:prstGeom>
          <a:noFill/>
          <a:ln>
            <a:noFill/>
          </a:ln>
        </p:spPr>
      </p:pic>
      <p:pic>
        <p:nvPicPr>
          <p:cNvPr id="239" name="Google Shape;239;p31"/>
          <p:cNvPicPr preferRelativeResize="0"/>
          <p:nvPr/>
        </p:nvPicPr>
        <p:blipFill>
          <a:blip r:embed="rId5">
            <a:alphaModFix/>
          </a:blip>
          <a:stretch>
            <a:fillRect/>
          </a:stretch>
        </p:blipFill>
        <p:spPr>
          <a:xfrm>
            <a:off x="1003465" y="1957280"/>
            <a:ext cx="377350" cy="379050"/>
          </a:xfrm>
          <a:prstGeom prst="rect">
            <a:avLst/>
          </a:prstGeom>
          <a:noFill/>
          <a:ln>
            <a:noFill/>
          </a:ln>
        </p:spPr>
      </p:pic>
      <p:pic>
        <p:nvPicPr>
          <p:cNvPr id="240" name="Google Shape;240;p31"/>
          <p:cNvPicPr preferRelativeResize="0"/>
          <p:nvPr/>
        </p:nvPicPr>
        <p:blipFill>
          <a:blip r:embed="rId6">
            <a:alphaModFix/>
          </a:blip>
          <a:stretch>
            <a:fillRect/>
          </a:stretch>
        </p:blipFill>
        <p:spPr>
          <a:xfrm>
            <a:off x="911864" y="2483412"/>
            <a:ext cx="593220" cy="425725"/>
          </a:xfrm>
          <a:prstGeom prst="rect">
            <a:avLst/>
          </a:prstGeom>
          <a:noFill/>
          <a:ln>
            <a:noFill/>
          </a:ln>
        </p:spPr>
      </p:pic>
      <p:pic>
        <p:nvPicPr>
          <p:cNvPr id="241" name="Google Shape;241;p31"/>
          <p:cNvPicPr preferRelativeResize="0"/>
          <p:nvPr/>
        </p:nvPicPr>
        <p:blipFill>
          <a:blip r:embed="rId7">
            <a:alphaModFix/>
          </a:blip>
          <a:stretch>
            <a:fillRect/>
          </a:stretch>
        </p:blipFill>
        <p:spPr>
          <a:xfrm>
            <a:off x="1003465" y="4043811"/>
            <a:ext cx="425700" cy="425722"/>
          </a:xfrm>
          <a:prstGeom prst="rect">
            <a:avLst/>
          </a:prstGeom>
          <a:noFill/>
          <a:ln>
            <a:noFill/>
          </a:ln>
        </p:spPr>
      </p:pic>
      <p:pic>
        <p:nvPicPr>
          <p:cNvPr id="242" name="Google Shape;242;p31"/>
          <p:cNvPicPr preferRelativeResize="0"/>
          <p:nvPr/>
        </p:nvPicPr>
        <p:blipFill>
          <a:blip r:embed="rId8">
            <a:alphaModFix/>
          </a:blip>
          <a:stretch>
            <a:fillRect/>
          </a:stretch>
        </p:blipFill>
        <p:spPr>
          <a:xfrm flipH="1">
            <a:off x="946027" y="3091386"/>
            <a:ext cx="540575" cy="284225"/>
          </a:xfrm>
          <a:prstGeom prst="rect">
            <a:avLst/>
          </a:prstGeom>
          <a:noFill/>
          <a:ln>
            <a:noFill/>
          </a:ln>
        </p:spPr>
      </p:pic>
      <p:pic>
        <p:nvPicPr>
          <p:cNvPr id="243" name="Google Shape;243;p31"/>
          <p:cNvPicPr preferRelativeResize="0"/>
          <p:nvPr/>
        </p:nvPicPr>
        <p:blipFill>
          <a:blip r:embed="rId9">
            <a:alphaModFix/>
          </a:blip>
          <a:stretch>
            <a:fillRect/>
          </a:stretch>
        </p:blipFill>
        <p:spPr>
          <a:xfrm>
            <a:off x="972614" y="3517392"/>
            <a:ext cx="487400" cy="487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6"/>
          <p:cNvPicPr preferRelativeResize="0"/>
          <p:nvPr/>
        </p:nvPicPr>
        <p:blipFill rotWithShape="1">
          <a:blip r:embed="rId3">
            <a:alphaModFix/>
          </a:blip>
          <a:srcRect/>
          <a:stretch/>
        </p:blipFill>
        <p:spPr>
          <a:xfrm>
            <a:off x="525298" y="682403"/>
            <a:ext cx="4896800" cy="3180299"/>
          </a:xfrm>
          <a:prstGeom prst="rect">
            <a:avLst/>
          </a:prstGeom>
          <a:noFill/>
          <a:ln>
            <a:noFill/>
          </a:ln>
        </p:spPr>
      </p:pic>
      <p:sp>
        <p:nvSpPr>
          <p:cNvPr id="412" name="Google Shape;412;p56"/>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500"/>
              </a:spcBef>
              <a:spcAft>
                <a:spcPts val="0"/>
              </a:spcAft>
              <a:buNone/>
            </a:pPr>
            <a:r>
              <a:rPr lang="en" sz="1800" u="sng">
                <a:solidFill>
                  <a:schemeClr val="dk2"/>
                </a:solidFill>
                <a:latin typeface="Open Sans"/>
                <a:ea typeface="Open Sans"/>
                <a:cs typeface="Open Sans"/>
                <a:sym typeface="Open Sans"/>
              </a:rPr>
              <a:t>Scenario 2:</a:t>
            </a:r>
            <a:r>
              <a:rPr lang="en" sz="1800">
                <a:latin typeface="Open Sans"/>
                <a:ea typeface="Open Sans"/>
                <a:cs typeface="Open Sans"/>
                <a:sym typeface="Open Sans"/>
              </a:rPr>
              <a:t> Does the problem involve a lot of self-referencing to the same type of entity?</a:t>
            </a:r>
            <a:endParaRPr>
              <a:latin typeface="Open Sans"/>
              <a:ea typeface="Open Sans"/>
              <a:cs typeface="Open Sans"/>
              <a:sym typeface="Open Sans"/>
            </a:endParaRPr>
          </a:p>
        </p:txBody>
      </p:sp>
      <p:sp>
        <p:nvSpPr>
          <p:cNvPr id="413" name="Google Shape;413;p56"/>
          <p:cNvSpPr txBox="1"/>
          <p:nvPr/>
        </p:nvSpPr>
        <p:spPr>
          <a:xfrm>
            <a:off x="6950043" y="1242725"/>
            <a:ext cx="20481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Organisational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Hierarchies</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Identity &amp; Access Management</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Social Influencers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Friends of friends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p:txBody>
      </p:sp>
      <p:pic>
        <p:nvPicPr>
          <p:cNvPr id="414" name="Google Shape;414;p56"/>
          <p:cNvPicPr preferRelativeResize="0"/>
          <p:nvPr/>
        </p:nvPicPr>
        <p:blipFill>
          <a:blip r:embed="rId4">
            <a:alphaModFix/>
          </a:blip>
          <a:stretch>
            <a:fillRect/>
          </a:stretch>
        </p:blipFill>
        <p:spPr>
          <a:xfrm>
            <a:off x="6275462" y="1131193"/>
            <a:ext cx="674575" cy="674600"/>
          </a:xfrm>
          <a:prstGeom prst="rect">
            <a:avLst/>
          </a:prstGeom>
          <a:noFill/>
          <a:ln>
            <a:noFill/>
          </a:ln>
        </p:spPr>
      </p:pic>
      <p:pic>
        <p:nvPicPr>
          <p:cNvPr id="415" name="Google Shape;415;p56"/>
          <p:cNvPicPr preferRelativeResize="0"/>
          <p:nvPr/>
        </p:nvPicPr>
        <p:blipFill>
          <a:blip r:embed="rId5">
            <a:alphaModFix/>
          </a:blip>
          <a:stretch>
            <a:fillRect/>
          </a:stretch>
        </p:blipFill>
        <p:spPr>
          <a:xfrm>
            <a:off x="6362915" y="2116476"/>
            <a:ext cx="499650" cy="499650"/>
          </a:xfrm>
          <a:prstGeom prst="rect">
            <a:avLst/>
          </a:prstGeom>
          <a:noFill/>
          <a:ln>
            <a:noFill/>
          </a:ln>
        </p:spPr>
      </p:pic>
      <p:pic>
        <p:nvPicPr>
          <p:cNvPr id="416" name="Google Shape;416;p56"/>
          <p:cNvPicPr preferRelativeResize="0"/>
          <p:nvPr/>
        </p:nvPicPr>
        <p:blipFill>
          <a:blip r:embed="rId6">
            <a:alphaModFix/>
          </a:blip>
          <a:stretch>
            <a:fillRect/>
          </a:stretch>
        </p:blipFill>
        <p:spPr>
          <a:xfrm>
            <a:off x="6275452" y="2740258"/>
            <a:ext cx="674575" cy="674575"/>
          </a:xfrm>
          <a:prstGeom prst="rect">
            <a:avLst/>
          </a:prstGeom>
          <a:noFill/>
          <a:ln>
            <a:noFill/>
          </a:ln>
        </p:spPr>
      </p:pic>
      <p:pic>
        <p:nvPicPr>
          <p:cNvPr id="417" name="Google Shape;417;p56"/>
          <p:cNvPicPr preferRelativeResize="0"/>
          <p:nvPr/>
        </p:nvPicPr>
        <p:blipFill>
          <a:blip r:embed="rId7">
            <a:alphaModFix/>
          </a:blip>
          <a:stretch>
            <a:fillRect/>
          </a:stretch>
        </p:blipFill>
        <p:spPr>
          <a:xfrm>
            <a:off x="6275467" y="3495377"/>
            <a:ext cx="674575" cy="591578"/>
          </a:xfrm>
          <a:prstGeom prst="rect">
            <a:avLst/>
          </a:prstGeom>
          <a:noFill/>
          <a:ln>
            <a:noFill/>
          </a:ln>
        </p:spPr>
      </p:pic>
      <p:sp>
        <p:nvSpPr>
          <p:cNvPr id="418" name="Google Shape;418;p56"/>
          <p:cNvSpPr txBox="1"/>
          <p:nvPr/>
        </p:nvSpPr>
        <p:spPr>
          <a:xfrm>
            <a:off x="6971554" y="627063"/>
            <a:ext cx="18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latin typeface="Open Sans"/>
                <a:ea typeface="Open Sans"/>
                <a:cs typeface="Open Sans"/>
                <a:sym typeface="Open Sans"/>
              </a:rPr>
              <a:t>Use Cases:</a:t>
            </a:r>
            <a:endParaRPr b="1" u="sng">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57"/>
          <p:cNvPicPr preferRelativeResize="0"/>
          <p:nvPr/>
        </p:nvPicPr>
        <p:blipFill>
          <a:blip r:embed="rId3">
            <a:alphaModFix/>
          </a:blip>
          <a:stretch>
            <a:fillRect/>
          </a:stretch>
        </p:blipFill>
        <p:spPr>
          <a:xfrm>
            <a:off x="367375" y="1345790"/>
            <a:ext cx="5875650" cy="2274054"/>
          </a:xfrm>
          <a:prstGeom prst="rect">
            <a:avLst/>
          </a:prstGeom>
          <a:noFill/>
          <a:ln>
            <a:noFill/>
          </a:ln>
        </p:spPr>
      </p:pic>
      <p:sp>
        <p:nvSpPr>
          <p:cNvPr id="424" name="Google Shape;424;p57"/>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500"/>
              </a:spcBef>
              <a:spcAft>
                <a:spcPts val="0"/>
              </a:spcAft>
              <a:buNone/>
            </a:pPr>
            <a:r>
              <a:rPr lang="en" sz="1800" u="sng">
                <a:solidFill>
                  <a:schemeClr val="dk2"/>
                </a:solidFill>
                <a:latin typeface="Open Sans"/>
                <a:ea typeface="Open Sans"/>
                <a:cs typeface="Open Sans"/>
                <a:sym typeface="Open Sans"/>
              </a:rPr>
              <a:t>Scenario 3:</a:t>
            </a:r>
            <a:r>
              <a:rPr lang="en" sz="1800">
                <a:latin typeface="Open Sans"/>
                <a:ea typeface="Open Sans"/>
                <a:cs typeface="Open Sans"/>
                <a:sym typeface="Open Sans"/>
              </a:rPr>
              <a:t> Does the problem explore relationships of varying or unknown depth?</a:t>
            </a:r>
            <a:endParaRPr>
              <a:latin typeface="Open Sans"/>
              <a:ea typeface="Open Sans"/>
              <a:cs typeface="Open Sans"/>
              <a:sym typeface="Open Sans"/>
            </a:endParaRPr>
          </a:p>
        </p:txBody>
      </p:sp>
      <p:sp>
        <p:nvSpPr>
          <p:cNvPr id="425" name="Google Shape;425;p57"/>
          <p:cNvSpPr txBox="1"/>
          <p:nvPr/>
        </p:nvSpPr>
        <p:spPr>
          <a:xfrm>
            <a:off x="7049847" y="1401900"/>
            <a:ext cx="18678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Supply Chain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visibility</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Bill of Materials</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Network Management</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Routing</a:t>
            </a:r>
            <a:endParaRPr b="1">
              <a:latin typeface="Open Sans"/>
              <a:ea typeface="Open Sans"/>
              <a:cs typeface="Open Sans"/>
              <a:sym typeface="Open Sans"/>
            </a:endParaRPr>
          </a:p>
        </p:txBody>
      </p:sp>
      <p:pic>
        <p:nvPicPr>
          <p:cNvPr id="426" name="Google Shape;426;p57"/>
          <p:cNvPicPr preferRelativeResize="0"/>
          <p:nvPr/>
        </p:nvPicPr>
        <p:blipFill>
          <a:blip r:embed="rId4">
            <a:alphaModFix/>
          </a:blip>
          <a:stretch>
            <a:fillRect/>
          </a:stretch>
        </p:blipFill>
        <p:spPr>
          <a:xfrm>
            <a:off x="6323584" y="1345800"/>
            <a:ext cx="645725" cy="645725"/>
          </a:xfrm>
          <a:prstGeom prst="rect">
            <a:avLst/>
          </a:prstGeom>
          <a:noFill/>
          <a:ln>
            <a:noFill/>
          </a:ln>
        </p:spPr>
      </p:pic>
      <p:pic>
        <p:nvPicPr>
          <p:cNvPr id="427" name="Google Shape;427;p57"/>
          <p:cNvPicPr preferRelativeResize="0"/>
          <p:nvPr/>
        </p:nvPicPr>
        <p:blipFill>
          <a:blip r:embed="rId5">
            <a:alphaModFix/>
          </a:blip>
          <a:stretch>
            <a:fillRect/>
          </a:stretch>
        </p:blipFill>
        <p:spPr>
          <a:xfrm>
            <a:off x="6418900" y="2208053"/>
            <a:ext cx="455050" cy="455075"/>
          </a:xfrm>
          <a:prstGeom prst="rect">
            <a:avLst/>
          </a:prstGeom>
          <a:noFill/>
          <a:ln>
            <a:noFill/>
          </a:ln>
        </p:spPr>
      </p:pic>
      <p:pic>
        <p:nvPicPr>
          <p:cNvPr id="428" name="Google Shape;428;p57"/>
          <p:cNvPicPr preferRelativeResize="0"/>
          <p:nvPr/>
        </p:nvPicPr>
        <p:blipFill>
          <a:blip r:embed="rId6">
            <a:alphaModFix/>
          </a:blip>
          <a:stretch>
            <a:fillRect/>
          </a:stretch>
        </p:blipFill>
        <p:spPr>
          <a:xfrm>
            <a:off x="6418900" y="2948715"/>
            <a:ext cx="455050" cy="455050"/>
          </a:xfrm>
          <a:prstGeom prst="rect">
            <a:avLst/>
          </a:prstGeom>
          <a:noFill/>
          <a:ln>
            <a:noFill/>
          </a:ln>
        </p:spPr>
      </p:pic>
      <p:pic>
        <p:nvPicPr>
          <p:cNvPr id="429" name="Google Shape;429;p57"/>
          <p:cNvPicPr preferRelativeResize="0"/>
          <p:nvPr/>
        </p:nvPicPr>
        <p:blipFill>
          <a:blip r:embed="rId7">
            <a:alphaModFix/>
          </a:blip>
          <a:stretch>
            <a:fillRect/>
          </a:stretch>
        </p:blipFill>
        <p:spPr>
          <a:xfrm>
            <a:off x="6360088" y="3619841"/>
            <a:ext cx="572700" cy="572700"/>
          </a:xfrm>
          <a:prstGeom prst="rect">
            <a:avLst/>
          </a:prstGeom>
          <a:noFill/>
          <a:ln>
            <a:noFill/>
          </a:ln>
        </p:spPr>
      </p:pic>
      <p:sp>
        <p:nvSpPr>
          <p:cNvPr id="430" name="Google Shape;430;p57"/>
          <p:cNvSpPr txBox="1"/>
          <p:nvPr/>
        </p:nvSpPr>
        <p:spPr>
          <a:xfrm>
            <a:off x="7049859" y="876538"/>
            <a:ext cx="18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latin typeface="Open Sans"/>
                <a:ea typeface="Open Sans"/>
                <a:cs typeface="Open Sans"/>
                <a:sym typeface="Open Sans"/>
              </a:rPr>
              <a:t>Use Cases:</a:t>
            </a:r>
            <a:endParaRPr b="1" u="sng">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58"/>
          <p:cNvPicPr preferRelativeResize="0"/>
          <p:nvPr/>
        </p:nvPicPr>
        <p:blipFill rotWithShape="1">
          <a:blip r:embed="rId3">
            <a:alphaModFix/>
          </a:blip>
          <a:srcRect l="2275" t="11373" r="1709" b="8020"/>
          <a:stretch/>
        </p:blipFill>
        <p:spPr>
          <a:xfrm>
            <a:off x="440575" y="1276438"/>
            <a:ext cx="5205700" cy="2590625"/>
          </a:xfrm>
          <a:prstGeom prst="rect">
            <a:avLst/>
          </a:prstGeom>
          <a:noFill/>
          <a:ln>
            <a:noFill/>
          </a:ln>
        </p:spPr>
      </p:pic>
      <p:sp>
        <p:nvSpPr>
          <p:cNvPr id="436" name="Google Shape;436;p58"/>
          <p:cNvSpPr txBox="1">
            <a:spLocks noGrp="1"/>
          </p:cNvSpPr>
          <p:nvPr>
            <p:ph type="title"/>
          </p:nvPr>
        </p:nvSpPr>
        <p:spPr>
          <a:xfrm>
            <a:off x="367375" y="0"/>
            <a:ext cx="8776500" cy="572700"/>
          </a:xfrm>
          <a:prstGeom prst="rect">
            <a:avLst/>
          </a:prstGeom>
        </p:spPr>
        <p:txBody>
          <a:bodyPr spcFirstLastPara="1" wrap="square" lIns="91425" tIns="91425" rIns="91425" bIns="91425" anchor="t" anchorCtr="0">
            <a:normAutofit fontScale="90000"/>
          </a:bodyPr>
          <a:lstStyle/>
          <a:p>
            <a:pPr marL="0" lvl="0" indent="0" algn="l" rtl="0">
              <a:lnSpc>
                <a:spcPct val="110000"/>
              </a:lnSpc>
              <a:spcBef>
                <a:spcPts val="500"/>
              </a:spcBef>
              <a:spcAft>
                <a:spcPts val="0"/>
              </a:spcAft>
              <a:buNone/>
            </a:pPr>
            <a:r>
              <a:rPr lang="en" sz="1800" u="sng">
                <a:solidFill>
                  <a:schemeClr val="dk2"/>
                </a:solidFill>
                <a:latin typeface="Open Sans"/>
                <a:ea typeface="Open Sans"/>
                <a:cs typeface="Open Sans"/>
                <a:sym typeface="Open Sans"/>
              </a:rPr>
              <a:t>Scenario 4:</a:t>
            </a:r>
            <a:r>
              <a:rPr lang="en" sz="1800">
                <a:solidFill>
                  <a:schemeClr val="dk2"/>
                </a:solidFill>
                <a:latin typeface="Open Sans"/>
                <a:ea typeface="Open Sans"/>
                <a:cs typeface="Open Sans"/>
                <a:sym typeface="Open Sans"/>
              </a:rPr>
              <a:t> </a:t>
            </a:r>
            <a:r>
              <a:rPr lang="en" sz="1800">
                <a:latin typeface="Open Sans"/>
                <a:ea typeface="Open Sans"/>
                <a:cs typeface="Open Sans"/>
                <a:sym typeface="Open Sans"/>
              </a:rPr>
              <a:t>Does our problem involve discovering lots of different routes or paths?</a:t>
            </a:r>
            <a:endParaRPr>
              <a:latin typeface="Open Sans"/>
              <a:ea typeface="Open Sans"/>
              <a:cs typeface="Open Sans"/>
              <a:sym typeface="Open Sans"/>
            </a:endParaRPr>
          </a:p>
        </p:txBody>
      </p:sp>
      <p:sp>
        <p:nvSpPr>
          <p:cNvPr id="437" name="Google Shape;437;p58"/>
          <p:cNvSpPr txBox="1"/>
          <p:nvPr/>
        </p:nvSpPr>
        <p:spPr>
          <a:xfrm>
            <a:off x="7023048" y="1691475"/>
            <a:ext cx="2067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Open Sans"/>
                <a:ea typeface="Open Sans"/>
                <a:cs typeface="Open Sans"/>
                <a:sym typeface="Open Sans"/>
              </a:rPr>
              <a:t>Logistics and </a:t>
            </a: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Routing</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Infrastructure Management</a:t>
            </a: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latin typeface="Open Sans"/>
              <a:ea typeface="Open Sans"/>
              <a:cs typeface="Open Sans"/>
              <a:sym typeface="Open Sans"/>
            </a:endParaRPr>
          </a:p>
          <a:p>
            <a:pPr marL="0" lvl="0" indent="0" algn="l" rtl="0">
              <a:spcBef>
                <a:spcPts val="0"/>
              </a:spcBef>
              <a:spcAft>
                <a:spcPts val="0"/>
              </a:spcAft>
              <a:buNone/>
            </a:pPr>
            <a:r>
              <a:rPr lang="en" b="1">
                <a:solidFill>
                  <a:schemeClr val="dk1"/>
                </a:solidFill>
                <a:latin typeface="Open Sans"/>
                <a:ea typeface="Open Sans"/>
                <a:cs typeface="Open Sans"/>
                <a:sym typeface="Open Sans"/>
              </a:rPr>
              <a:t>Dependency Tracing</a:t>
            </a:r>
            <a:endParaRPr b="1">
              <a:latin typeface="Open Sans"/>
              <a:ea typeface="Open Sans"/>
              <a:cs typeface="Open Sans"/>
              <a:sym typeface="Open Sans"/>
            </a:endParaRPr>
          </a:p>
        </p:txBody>
      </p:sp>
      <p:pic>
        <p:nvPicPr>
          <p:cNvPr id="438" name="Google Shape;438;p58"/>
          <p:cNvPicPr preferRelativeResize="0"/>
          <p:nvPr/>
        </p:nvPicPr>
        <p:blipFill>
          <a:blip r:embed="rId4">
            <a:alphaModFix/>
          </a:blip>
          <a:stretch>
            <a:fillRect/>
          </a:stretch>
        </p:blipFill>
        <p:spPr>
          <a:xfrm>
            <a:off x="6387323" y="1600459"/>
            <a:ext cx="635725" cy="635725"/>
          </a:xfrm>
          <a:prstGeom prst="rect">
            <a:avLst/>
          </a:prstGeom>
          <a:noFill/>
          <a:ln>
            <a:noFill/>
          </a:ln>
        </p:spPr>
      </p:pic>
      <p:pic>
        <p:nvPicPr>
          <p:cNvPr id="439" name="Google Shape;439;p58"/>
          <p:cNvPicPr preferRelativeResize="0"/>
          <p:nvPr/>
        </p:nvPicPr>
        <p:blipFill>
          <a:blip r:embed="rId5">
            <a:alphaModFix/>
          </a:blip>
          <a:stretch>
            <a:fillRect/>
          </a:stretch>
        </p:blipFill>
        <p:spPr>
          <a:xfrm flipH="1">
            <a:off x="6418833" y="2562395"/>
            <a:ext cx="572700" cy="572700"/>
          </a:xfrm>
          <a:prstGeom prst="rect">
            <a:avLst/>
          </a:prstGeom>
          <a:noFill/>
          <a:ln>
            <a:noFill/>
          </a:ln>
        </p:spPr>
      </p:pic>
      <p:pic>
        <p:nvPicPr>
          <p:cNvPr id="440" name="Google Shape;440;p58"/>
          <p:cNvPicPr preferRelativeResize="0"/>
          <p:nvPr/>
        </p:nvPicPr>
        <p:blipFill>
          <a:blip r:embed="rId6">
            <a:alphaModFix/>
          </a:blip>
          <a:stretch>
            <a:fillRect/>
          </a:stretch>
        </p:blipFill>
        <p:spPr>
          <a:xfrm>
            <a:off x="6482226" y="3309954"/>
            <a:ext cx="540825" cy="540825"/>
          </a:xfrm>
          <a:prstGeom prst="rect">
            <a:avLst/>
          </a:prstGeom>
          <a:noFill/>
          <a:ln>
            <a:noFill/>
          </a:ln>
        </p:spPr>
      </p:pic>
      <p:sp>
        <p:nvSpPr>
          <p:cNvPr id="441" name="Google Shape;441;p58"/>
          <p:cNvSpPr txBox="1"/>
          <p:nvPr/>
        </p:nvSpPr>
        <p:spPr>
          <a:xfrm>
            <a:off x="7011553" y="1041313"/>
            <a:ext cx="18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2"/>
                </a:solidFill>
                <a:latin typeface="Open Sans"/>
                <a:ea typeface="Open Sans"/>
                <a:cs typeface="Open Sans"/>
                <a:sym typeface="Open Sans"/>
              </a:rPr>
              <a:t>Use Cases:</a:t>
            </a:r>
            <a:endParaRPr b="1" u="sng">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9"/>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What is the Neo4j Property Graph Model ?</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0"/>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Nodes</a:t>
            </a:r>
            <a:endParaRPr>
              <a:solidFill>
                <a:schemeClr val="dk1"/>
              </a:solidFill>
              <a:latin typeface="Open Sans"/>
              <a:ea typeface="Open Sans"/>
              <a:cs typeface="Open Sans"/>
              <a:sym typeface="Open Sans"/>
            </a:endParaRPr>
          </a:p>
        </p:txBody>
      </p:sp>
      <p:sp>
        <p:nvSpPr>
          <p:cNvPr id="452" name="Google Shape;452;p60"/>
          <p:cNvSpPr txBox="1"/>
          <p:nvPr/>
        </p:nvSpPr>
        <p:spPr>
          <a:xfrm>
            <a:off x="0" y="1265750"/>
            <a:ext cx="45720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Open Sans"/>
              <a:buChar char="●"/>
            </a:pPr>
            <a:r>
              <a:rPr lang="en" b="1">
                <a:solidFill>
                  <a:schemeClr val="lt1"/>
                </a:solidFill>
                <a:latin typeface="Open Sans"/>
                <a:ea typeface="Open Sans"/>
                <a:cs typeface="Open Sans"/>
                <a:sym typeface="Open Sans"/>
              </a:rPr>
              <a:t>Nodes </a:t>
            </a:r>
            <a:r>
              <a:rPr lang="en">
                <a:solidFill>
                  <a:schemeClr val="lt1"/>
                </a:solidFill>
                <a:latin typeface="Open Sans"/>
                <a:ea typeface="Open Sans"/>
                <a:cs typeface="Open Sans"/>
                <a:sym typeface="Open Sans"/>
              </a:rPr>
              <a:t>~ Vertices</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Basic building blocks of a Graph</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Used to represent Objects or Entities of interest in a given Domain</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Can be labeled to form Groups of similar Entities</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Can have one or more </a:t>
            </a:r>
            <a:r>
              <a:rPr lang="en" b="1">
                <a:solidFill>
                  <a:schemeClr val="lt1"/>
                </a:solidFill>
                <a:latin typeface="Open Sans"/>
                <a:ea typeface="Open Sans"/>
                <a:cs typeface="Open Sans"/>
                <a:sym typeface="Open Sans"/>
              </a:rPr>
              <a:t>Labels</a:t>
            </a:r>
            <a:endParaRPr b="1">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Can additionally have </a:t>
            </a:r>
            <a:r>
              <a:rPr lang="en" b="1">
                <a:solidFill>
                  <a:schemeClr val="lt1"/>
                </a:solidFill>
                <a:latin typeface="Open Sans"/>
                <a:ea typeface="Open Sans"/>
                <a:cs typeface="Open Sans"/>
                <a:sym typeface="Open Sans"/>
              </a:rPr>
              <a:t>Properties</a:t>
            </a:r>
            <a:endParaRPr b="1">
              <a:solidFill>
                <a:schemeClr val="lt1"/>
              </a:solidFill>
              <a:latin typeface="Open Sans"/>
              <a:ea typeface="Open Sans"/>
              <a:cs typeface="Open Sans"/>
              <a:sym typeface="Open Sans"/>
            </a:endParaRPr>
          </a:p>
        </p:txBody>
      </p:sp>
      <p:pic>
        <p:nvPicPr>
          <p:cNvPr id="453" name="Google Shape;453;p60"/>
          <p:cNvPicPr preferRelativeResize="0"/>
          <p:nvPr/>
        </p:nvPicPr>
        <p:blipFill>
          <a:blip r:embed="rId3">
            <a:alphaModFix/>
          </a:blip>
          <a:stretch>
            <a:fillRect/>
          </a:stretch>
        </p:blipFill>
        <p:spPr>
          <a:xfrm>
            <a:off x="6899175" y="1614098"/>
            <a:ext cx="1756225" cy="1756225"/>
          </a:xfrm>
          <a:prstGeom prst="rect">
            <a:avLst/>
          </a:prstGeom>
          <a:noFill/>
          <a:ln>
            <a:noFill/>
          </a:ln>
        </p:spPr>
      </p:pic>
      <p:sp>
        <p:nvSpPr>
          <p:cNvPr id="454" name="Google Shape;454;p60"/>
          <p:cNvSpPr txBox="1"/>
          <p:nvPr/>
        </p:nvSpPr>
        <p:spPr>
          <a:xfrm>
            <a:off x="7318300" y="3420650"/>
            <a:ext cx="107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(:Person)</a:t>
            </a:r>
            <a:endParaRPr b="1">
              <a:latin typeface="Consolas"/>
              <a:ea typeface="Consolas"/>
              <a:cs typeface="Consolas"/>
              <a:sym typeface="Consolas"/>
            </a:endParaRPr>
          </a:p>
        </p:txBody>
      </p:sp>
      <p:sp>
        <p:nvSpPr>
          <p:cNvPr id="455" name="Google Shape;455;p60"/>
          <p:cNvSpPr/>
          <p:nvPr/>
        </p:nvSpPr>
        <p:spPr>
          <a:xfrm>
            <a:off x="4702388" y="1732750"/>
            <a:ext cx="2066400" cy="13509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name</a:t>
            </a:r>
            <a:r>
              <a:rPr lang="en">
                <a:latin typeface="Consolas"/>
                <a:ea typeface="Consolas"/>
                <a:cs typeface="Consolas"/>
                <a:sym typeface="Consolas"/>
              </a:rPr>
              <a:t>: “Jane”</a:t>
            </a:r>
            <a:br>
              <a:rPr lang="en">
                <a:latin typeface="Consolas"/>
                <a:ea typeface="Consolas"/>
                <a:cs typeface="Consolas"/>
                <a:sym typeface="Consolas"/>
              </a:rPr>
            </a:br>
            <a:r>
              <a:rPr lang="en" b="1">
                <a:latin typeface="Consolas"/>
                <a:ea typeface="Consolas"/>
                <a:cs typeface="Consolas"/>
                <a:sym typeface="Consolas"/>
              </a:rPr>
              <a:t>age</a:t>
            </a:r>
            <a:r>
              <a:rPr lang="en">
                <a:latin typeface="Consolas"/>
                <a:ea typeface="Consolas"/>
                <a:cs typeface="Consolas"/>
                <a:sym typeface="Consolas"/>
              </a:rPr>
              <a:t>: 21</a:t>
            </a:r>
            <a:br>
              <a:rPr lang="en">
                <a:latin typeface="Consolas"/>
                <a:ea typeface="Consolas"/>
                <a:cs typeface="Consolas"/>
                <a:sym typeface="Consolas"/>
              </a:rPr>
            </a:br>
            <a:r>
              <a:rPr lang="en" b="1">
                <a:latin typeface="Consolas"/>
                <a:ea typeface="Consolas"/>
                <a:cs typeface="Consolas"/>
                <a:sym typeface="Consolas"/>
              </a:rPr>
              <a:t>twitter</a:t>
            </a:r>
            <a:r>
              <a:rPr lang="en">
                <a:latin typeface="Consolas"/>
                <a:ea typeface="Consolas"/>
                <a:cs typeface="Consolas"/>
                <a:sym typeface="Consolas"/>
              </a:rPr>
              <a:t>: “@jane”</a:t>
            </a:r>
            <a:endParaRPr>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1"/>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Relationships</a:t>
            </a:r>
            <a:endParaRPr>
              <a:solidFill>
                <a:schemeClr val="dk1"/>
              </a:solidFill>
              <a:latin typeface="Open Sans"/>
              <a:ea typeface="Open Sans"/>
              <a:cs typeface="Open Sans"/>
              <a:sym typeface="Open Sans"/>
            </a:endParaRPr>
          </a:p>
        </p:txBody>
      </p:sp>
      <p:sp>
        <p:nvSpPr>
          <p:cNvPr id="461" name="Google Shape;461;p61"/>
          <p:cNvSpPr txBox="1"/>
          <p:nvPr/>
        </p:nvSpPr>
        <p:spPr>
          <a:xfrm>
            <a:off x="0" y="1012602"/>
            <a:ext cx="4572000" cy="4063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Open Sans"/>
              <a:buChar char="●"/>
            </a:pPr>
            <a:r>
              <a:rPr lang="en" b="1">
                <a:solidFill>
                  <a:schemeClr val="lt1"/>
                </a:solidFill>
                <a:latin typeface="Open Sans"/>
                <a:ea typeface="Open Sans"/>
                <a:cs typeface="Open Sans"/>
                <a:sym typeface="Open Sans"/>
              </a:rPr>
              <a:t>Relationships </a:t>
            </a:r>
            <a:r>
              <a:rPr lang="en">
                <a:solidFill>
                  <a:schemeClr val="lt1"/>
                </a:solidFill>
                <a:latin typeface="Open Sans"/>
                <a:ea typeface="Open Sans"/>
                <a:cs typeface="Open Sans"/>
                <a:sym typeface="Open Sans"/>
              </a:rPr>
              <a:t>~ Edges</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Used to connect </a:t>
            </a:r>
            <a:r>
              <a:rPr lang="en" b="1">
                <a:solidFill>
                  <a:schemeClr val="lt1"/>
                </a:solidFill>
                <a:latin typeface="Open Sans"/>
                <a:ea typeface="Open Sans"/>
                <a:cs typeface="Open Sans"/>
                <a:sym typeface="Open Sans"/>
              </a:rPr>
              <a:t>Nodes</a:t>
            </a:r>
            <a:endParaRPr b="1">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Provide structure to the Graph</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Are first class citizens in a Graph</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Must have a </a:t>
            </a:r>
            <a:r>
              <a:rPr lang="en" b="1">
                <a:solidFill>
                  <a:schemeClr val="lt1"/>
                </a:solidFill>
                <a:latin typeface="Open Sans"/>
                <a:ea typeface="Open Sans"/>
                <a:cs typeface="Open Sans"/>
                <a:sym typeface="Open Sans"/>
              </a:rPr>
              <a:t>Type </a:t>
            </a:r>
            <a:r>
              <a:rPr lang="en">
                <a:solidFill>
                  <a:schemeClr val="lt1"/>
                </a:solidFill>
                <a:latin typeface="Open Sans"/>
                <a:ea typeface="Open Sans"/>
                <a:cs typeface="Open Sans"/>
                <a:sym typeface="Open Sans"/>
              </a:rPr>
              <a:t>&amp; </a:t>
            </a:r>
            <a:r>
              <a:rPr lang="en" b="1">
                <a:solidFill>
                  <a:schemeClr val="lt1"/>
                </a:solidFill>
                <a:latin typeface="Open Sans"/>
                <a:ea typeface="Open Sans"/>
                <a:cs typeface="Open Sans"/>
                <a:sym typeface="Open Sans"/>
              </a:rPr>
              <a:t>Direction</a:t>
            </a:r>
            <a:endParaRPr b="1">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Can additionally have </a:t>
            </a:r>
            <a:r>
              <a:rPr lang="en" b="1">
                <a:solidFill>
                  <a:schemeClr val="lt1"/>
                </a:solidFill>
                <a:latin typeface="Open Sans"/>
                <a:ea typeface="Open Sans"/>
                <a:cs typeface="Open Sans"/>
                <a:sym typeface="Open Sans"/>
              </a:rPr>
              <a:t>Properties</a:t>
            </a:r>
            <a:endParaRPr b="1">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Nodes can have multiple Relationships between them</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A Node with no attached Relationships is permitted. A Relationship without Nodes is not.</a:t>
            </a:r>
            <a:endParaRPr>
              <a:solidFill>
                <a:schemeClr val="lt1"/>
              </a:solidFill>
              <a:latin typeface="Open Sans"/>
              <a:ea typeface="Open Sans"/>
              <a:cs typeface="Open Sans"/>
              <a:sym typeface="Open Sans"/>
            </a:endParaRPr>
          </a:p>
          <a:p>
            <a:pPr marL="457200" lvl="0" indent="0" algn="l" rtl="0">
              <a:spcBef>
                <a:spcPts val="0"/>
              </a:spcBef>
              <a:spcAft>
                <a:spcPts val="0"/>
              </a:spcAft>
              <a:buNone/>
            </a:pPr>
            <a:endParaRPr>
              <a:solidFill>
                <a:schemeClr val="lt1"/>
              </a:solidFill>
              <a:latin typeface="Open Sans"/>
              <a:ea typeface="Open Sans"/>
              <a:cs typeface="Open Sans"/>
              <a:sym typeface="Open Sans"/>
            </a:endParaRPr>
          </a:p>
        </p:txBody>
      </p:sp>
      <p:pic>
        <p:nvPicPr>
          <p:cNvPr id="462" name="Google Shape;462;p61"/>
          <p:cNvPicPr preferRelativeResize="0"/>
          <p:nvPr/>
        </p:nvPicPr>
        <p:blipFill>
          <a:blip r:embed="rId3">
            <a:alphaModFix/>
          </a:blip>
          <a:stretch>
            <a:fillRect/>
          </a:stretch>
        </p:blipFill>
        <p:spPr>
          <a:xfrm>
            <a:off x="4827700" y="1265749"/>
            <a:ext cx="1175125" cy="1175125"/>
          </a:xfrm>
          <a:prstGeom prst="rect">
            <a:avLst/>
          </a:prstGeom>
          <a:noFill/>
          <a:ln>
            <a:noFill/>
          </a:ln>
        </p:spPr>
      </p:pic>
      <p:sp>
        <p:nvSpPr>
          <p:cNvPr id="463" name="Google Shape;463;p61"/>
          <p:cNvSpPr txBox="1"/>
          <p:nvPr/>
        </p:nvSpPr>
        <p:spPr>
          <a:xfrm>
            <a:off x="4978000" y="2523125"/>
            <a:ext cx="11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(:Person)</a:t>
            </a:r>
            <a:endParaRPr b="1">
              <a:latin typeface="Consolas"/>
              <a:ea typeface="Consolas"/>
              <a:cs typeface="Consolas"/>
              <a:sym typeface="Consolas"/>
            </a:endParaRPr>
          </a:p>
        </p:txBody>
      </p:sp>
      <p:sp>
        <p:nvSpPr>
          <p:cNvPr id="464" name="Google Shape;464;p61"/>
          <p:cNvSpPr/>
          <p:nvPr/>
        </p:nvSpPr>
        <p:spPr>
          <a:xfrm>
            <a:off x="4644275" y="3133925"/>
            <a:ext cx="20295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name</a:t>
            </a:r>
            <a:r>
              <a:rPr lang="en">
                <a:latin typeface="Consolas"/>
                <a:ea typeface="Consolas"/>
                <a:cs typeface="Consolas"/>
                <a:sym typeface="Consolas"/>
              </a:rPr>
              <a:t>: “Jane”</a:t>
            </a:r>
            <a:br>
              <a:rPr lang="en">
                <a:latin typeface="Consolas"/>
                <a:ea typeface="Consolas"/>
                <a:cs typeface="Consolas"/>
                <a:sym typeface="Consolas"/>
              </a:rPr>
            </a:br>
            <a:r>
              <a:rPr lang="en" b="1">
                <a:latin typeface="Consolas"/>
                <a:ea typeface="Consolas"/>
                <a:cs typeface="Consolas"/>
                <a:sym typeface="Consolas"/>
              </a:rPr>
              <a:t>age</a:t>
            </a:r>
            <a:r>
              <a:rPr lang="en">
                <a:latin typeface="Consolas"/>
                <a:ea typeface="Consolas"/>
                <a:cs typeface="Consolas"/>
                <a:sym typeface="Consolas"/>
              </a:rPr>
              <a:t>: 21</a:t>
            </a:r>
            <a:br>
              <a:rPr lang="en">
                <a:latin typeface="Consolas"/>
                <a:ea typeface="Consolas"/>
                <a:cs typeface="Consolas"/>
                <a:sym typeface="Consolas"/>
              </a:rPr>
            </a:br>
            <a:r>
              <a:rPr lang="en" b="1">
                <a:latin typeface="Consolas"/>
                <a:ea typeface="Consolas"/>
                <a:cs typeface="Consolas"/>
                <a:sym typeface="Consolas"/>
              </a:rPr>
              <a:t>twitter</a:t>
            </a:r>
            <a:r>
              <a:rPr lang="en">
                <a:latin typeface="Consolas"/>
                <a:ea typeface="Consolas"/>
                <a:cs typeface="Consolas"/>
                <a:sym typeface="Consolas"/>
              </a:rPr>
              <a:t>: “@jane”</a:t>
            </a:r>
            <a:endParaRPr>
              <a:latin typeface="Consolas"/>
              <a:ea typeface="Consolas"/>
              <a:cs typeface="Consolas"/>
              <a:sym typeface="Consolas"/>
            </a:endParaRPr>
          </a:p>
        </p:txBody>
      </p:sp>
      <p:pic>
        <p:nvPicPr>
          <p:cNvPr id="465" name="Google Shape;465;p61"/>
          <p:cNvPicPr preferRelativeResize="0"/>
          <p:nvPr/>
        </p:nvPicPr>
        <p:blipFill>
          <a:blip r:embed="rId4">
            <a:alphaModFix/>
          </a:blip>
          <a:stretch>
            <a:fillRect/>
          </a:stretch>
        </p:blipFill>
        <p:spPr>
          <a:xfrm>
            <a:off x="7631354" y="1265750"/>
            <a:ext cx="1175125" cy="1175125"/>
          </a:xfrm>
          <a:prstGeom prst="rect">
            <a:avLst/>
          </a:prstGeom>
          <a:noFill/>
          <a:ln>
            <a:noFill/>
          </a:ln>
        </p:spPr>
      </p:pic>
      <p:sp>
        <p:nvSpPr>
          <p:cNvPr id="466" name="Google Shape;466;p61"/>
          <p:cNvSpPr txBox="1"/>
          <p:nvPr/>
        </p:nvSpPr>
        <p:spPr>
          <a:xfrm>
            <a:off x="7781674" y="2523125"/>
            <a:ext cx="117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(:Vehicle)</a:t>
            </a:r>
            <a:br>
              <a:rPr lang="en" b="1">
                <a:latin typeface="Consolas"/>
                <a:ea typeface="Consolas"/>
                <a:cs typeface="Consolas"/>
                <a:sym typeface="Consolas"/>
              </a:rPr>
            </a:br>
            <a:r>
              <a:rPr lang="en" b="1">
                <a:latin typeface="Consolas"/>
                <a:ea typeface="Consolas"/>
                <a:cs typeface="Consolas"/>
                <a:sym typeface="Consolas"/>
              </a:rPr>
              <a:t>(:Car)</a:t>
            </a:r>
            <a:endParaRPr b="1">
              <a:latin typeface="Consolas"/>
              <a:ea typeface="Consolas"/>
              <a:cs typeface="Consolas"/>
              <a:sym typeface="Consolas"/>
            </a:endParaRPr>
          </a:p>
        </p:txBody>
      </p:sp>
      <p:sp>
        <p:nvSpPr>
          <p:cNvPr id="467" name="Google Shape;467;p61"/>
          <p:cNvSpPr/>
          <p:nvPr/>
        </p:nvSpPr>
        <p:spPr>
          <a:xfrm>
            <a:off x="7351175" y="3133925"/>
            <a:ext cx="18111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brand</a:t>
            </a:r>
            <a:r>
              <a:rPr lang="en">
                <a:latin typeface="Consolas"/>
                <a:ea typeface="Consolas"/>
                <a:cs typeface="Consolas"/>
                <a:sym typeface="Consolas"/>
              </a:rPr>
              <a:t>: “Volvo”</a:t>
            </a:r>
            <a:br>
              <a:rPr lang="en">
                <a:latin typeface="Consolas"/>
                <a:ea typeface="Consolas"/>
                <a:cs typeface="Consolas"/>
                <a:sym typeface="Consolas"/>
              </a:rPr>
            </a:br>
            <a:r>
              <a:rPr lang="en" b="1">
                <a:latin typeface="Consolas"/>
                <a:ea typeface="Consolas"/>
                <a:cs typeface="Consolas"/>
                <a:sym typeface="Consolas"/>
              </a:rPr>
              <a:t>model</a:t>
            </a:r>
            <a:r>
              <a:rPr lang="en">
                <a:latin typeface="Consolas"/>
                <a:ea typeface="Consolas"/>
                <a:cs typeface="Consolas"/>
                <a:sym typeface="Consolas"/>
              </a:rPr>
              <a:t>: “V70”</a:t>
            </a:r>
            <a:br>
              <a:rPr lang="en">
                <a:latin typeface="Consolas"/>
                <a:ea typeface="Consolas"/>
                <a:cs typeface="Consolas"/>
                <a:sym typeface="Consolas"/>
              </a:rPr>
            </a:br>
            <a:r>
              <a:rPr lang="en" b="1">
                <a:latin typeface="Consolas"/>
                <a:ea typeface="Consolas"/>
                <a:cs typeface="Consolas"/>
                <a:sym typeface="Consolas"/>
              </a:rPr>
              <a:t>year</a:t>
            </a:r>
            <a:r>
              <a:rPr lang="en">
                <a:latin typeface="Consolas"/>
                <a:ea typeface="Consolas"/>
                <a:cs typeface="Consolas"/>
                <a:sym typeface="Consolas"/>
              </a:rPr>
              <a:t>: 2010</a:t>
            </a:r>
            <a:endParaRPr>
              <a:latin typeface="Consolas"/>
              <a:ea typeface="Consolas"/>
              <a:cs typeface="Consolas"/>
              <a:sym typeface="Consolas"/>
            </a:endParaRPr>
          </a:p>
        </p:txBody>
      </p:sp>
      <p:cxnSp>
        <p:nvCxnSpPr>
          <p:cNvPr id="468" name="Google Shape;468;p61"/>
          <p:cNvCxnSpPr>
            <a:stCxn id="462" idx="3"/>
            <a:endCxn id="465" idx="1"/>
          </p:cNvCxnSpPr>
          <p:nvPr/>
        </p:nvCxnSpPr>
        <p:spPr>
          <a:xfrm>
            <a:off x="6002825" y="1853312"/>
            <a:ext cx="1628400" cy="0"/>
          </a:xfrm>
          <a:prstGeom prst="straightConnector1">
            <a:avLst/>
          </a:prstGeom>
          <a:noFill/>
          <a:ln w="28575" cap="flat" cmpd="sng">
            <a:solidFill>
              <a:schemeClr val="dk1"/>
            </a:solidFill>
            <a:prstDash val="solid"/>
            <a:round/>
            <a:headEnd type="none" w="med" len="med"/>
            <a:tailEnd type="triangle" w="med" len="med"/>
          </a:ln>
        </p:spPr>
      </p:cxnSp>
      <p:sp>
        <p:nvSpPr>
          <p:cNvPr id="469" name="Google Shape;469;p61"/>
          <p:cNvSpPr/>
          <p:nvPr/>
        </p:nvSpPr>
        <p:spPr>
          <a:xfrm>
            <a:off x="6317175" y="1683200"/>
            <a:ext cx="781800" cy="340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OWNS</a:t>
            </a:r>
            <a:endParaRPr b="1">
              <a:latin typeface="Open Sans"/>
              <a:ea typeface="Open Sans"/>
              <a:cs typeface="Open Sans"/>
              <a:sym typeface="Open Sans"/>
            </a:endParaRPr>
          </a:p>
        </p:txBody>
      </p:sp>
      <p:sp>
        <p:nvSpPr>
          <p:cNvPr id="470" name="Google Shape;470;p61"/>
          <p:cNvSpPr/>
          <p:nvPr/>
        </p:nvSpPr>
        <p:spPr>
          <a:xfrm>
            <a:off x="6077875" y="1213950"/>
            <a:ext cx="1367100" cy="4002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since</a:t>
            </a:r>
            <a:r>
              <a:rPr lang="en">
                <a:latin typeface="Consolas"/>
                <a:ea typeface="Consolas"/>
                <a:cs typeface="Consolas"/>
                <a:sym typeface="Consolas"/>
              </a:rPr>
              <a:t>: 2011</a:t>
            </a:r>
            <a:br>
              <a:rPr lang="en">
                <a:latin typeface="Consolas"/>
                <a:ea typeface="Consolas"/>
                <a:cs typeface="Consolas"/>
                <a:sym typeface="Consolas"/>
              </a:rPr>
            </a:br>
            <a:endParaRPr>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2"/>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Properties</a:t>
            </a:r>
            <a:endParaRPr>
              <a:solidFill>
                <a:schemeClr val="dk1"/>
              </a:solidFill>
              <a:latin typeface="Open Sans"/>
              <a:ea typeface="Open Sans"/>
              <a:cs typeface="Open Sans"/>
              <a:sym typeface="Open Sans"/>
            </a:endParaRPr>
          </a:p>
        </p:txBody>
      </p:sp>
      <p:sp>
        <p:nvSpPr>
          <p:cNvPr id="476" name="Google Shape;476;p62"/>
          <p:cNvSpPr txBox="1"/>
          <p:nvPr/>
        </p:nvSpPr>
        <p:spPr>
          <a:xfrm>
            <a:off x="0" y="1265750"/>
            <a:ext cx="45720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Open Sans"/>
              <a:buChar char="●"/>
            </a:pPr>
            <a:r>
              <a:rPr lang="en" b="1" dirty="0">
                <a:solidFill>
                  <a:schemeClr val="lt1"/>
                </a:solidFill>
                <a:latin typeface="Open Sans"/>
                <a:ea typeface="Open Sans"/>
                <a:cs typeface="Open Sans"/>
                <a:sym typeface="Open Sans"/>
              </a:rPr>
              <a:t>Properties </a:t>
            </a:r>
            <a:r>
              <a:rPr lang="en" dirty="0">
                <a:solidFill>
                  <a:schemeClr val="lt1"/>
                </a:solidFill>
                <a:latin typeface="Open Sans"/>
                <a:ea typeface="Open Sans"/>
                <a:cs typeface="Open Sans"/>
                <a:sym typeface="Open Sans"/>
              </a:rPr>
              <a:t>add color to the Graph</a:t>
            </a:r>
            <a:endParaRPr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dirty="0">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dirty="0">
                <a:solidFill>
                  <a:schemeClr val="lt1"/>
                </a:solidFill>
                <a:latin typeface="Open Sans"/>
                <a:ea typeface="Open Sans"/>
                <a:cs typeface="Open Sans"/>
                <a:sym typeface="Open Sans"/>
              </a:rPr>
              <a:t>They enrich </a:t>
            </a:r>
            <a:r>
              <a:rPr lang="en" b="1" dirty="0">
                <a:solidFill>
                  <a:schemeClr val="lt1"/>
                </a:solidFill>
                <a:latin typeface="Open Sans"/>
                <a:ea typeface="Open Sans"/>
                <a:cs typeface="Open Sans"/>
                <a:sym typeface="Open Sans"/>
              </a:rPr>
              <a:t>Nodes </a:t>
            </a:r>
            <a:r>
              <a:rPr lang="en" dirty="0">
                <a:solidFill>
                  <a:schemeClr val="lt1"/>
                </a:solidFill>
                <a:latin typeface="Open Sans"/>
                <a:ea typeface="Open Sans"/>
                <a:cs typeface="Open Sans"/>
                <a:sym typeface="Open Sans"/>
              </a:rPr>
              <a:t>&amp; </a:t>
            </a:r>
            <a:r>
              <a:rPr lang="en" b="1" dirty="0">
                <a:solidFill>
                  <a:schemeClr val="lt1"/>
                </a:solidFill>
                <a:latin typeface="Open Sans"/>
                <a:ea typeface="Open Sans"/>
                <a:cs typeface="Open Sans"/>
                <a:sym typeface="Open Sans"/>
              </a:rPr>
              <a:t>Relationships </a:t>
            </a:r>
            <a:r>
              <a:rPr lang="en" dirty="0">
                <a:solidFill>
                  <a:schemeClr val="lt1"/>
                </a:solidFill>
                <a:latin typeface="Open Sans"/>
                <a:ea typeface="Open Sans"/>
                <a:cs typeface="Open Sans"/>
                <a:sym typeface="Open Sans"/>
              </a:rPr>
              <a:t>with additional information</a:t>
            </a:r>
            <a:endParaRPr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dirty="0">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dirty="0">
                <a:solidFill>
                  <a:schemeClr val="lt1"/>
                </a:solidFill>
                <a:latin typeface="Open Sans"/>
                <a:ea typeface="Open Sans"/>
                <a:cs typeface="Open Sans"/>
                <a:sym typeface="Open Sans"/>
              </a:rPr>
              <a:t>When used on a Relationship, they qualify a Relationship in terms of its strength or value</a:t>
            </a:r>
            <a:endParaRPr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dirty="0">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dirty="0">
                <a:solidFill>
                  <a:schemeClr val="lt1"/>
                </a:solidFill>
                <a:latin typeface="Open Sans"/>
                <a:ea typeface="Open Sans"/>
                <a:cs typeface="Open Sans"/>
                <a:sym typeface="Open Sans"/>
              </a:rPr>
              <a:t>They are represented as </a:t>
            </a:r>
            <a:r>
              <a:rPr lang="en" b="1" dirty="0">
                <a:solidFill>
                  <a:schemeClr val="lt1"/>
                </a:solidFill>
                <a:latin typeface="Open Sans"/>
                <a:ea typeface="Open Sans"/>
                <a:cs typeface="Open Sans"/>
                <a:sym typeface="Open Sans"/>
              </a:rPr>
              <a:t>key-value pairs</a:t>
            </a:r>
            <a:endParaRPr b="1"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dirty="0">
              <a:solidFill>
                <a:schemeClr val="lt1"/>
              </a:solidFill>
              <a:latin typeface="Open Sans"/>
              <a:ea typeface="Open Sans"/>
              <a:cs typeface="Open Sans"/>
              <a:sym typeface="Open Sans"/>
            </a:endParaRPr>
          </a:p>
          <a:p>
            <a:pPr marL="457200" lvl="0" indent="-317500" algn="l" rtl="0">
              <a:spcBef>
                <a:spcPts val="0"/>
              </a:spcBef>
              <a:spcAft>
                <a:spcPts val="0"/>
              </a:spcAft>
              <a:buClr>
                <a:schemeClr val="lt1"/>
              </a:buClr>
              <a:buSzPts val="1400"/>
              <a:buFont typeface="Open Sans"/>
              <a:buChar char="●"/>
            </a:pPr>
            <a:r>
              <a:rPr lang="en" dirty="0">
                <a:solidFill>
                  <a:schemeClr val="lt1"/>
                </a:solidFill>
                <a:latin typeface="Open Sans"/>
                <a:ea typeface="Open Sans"/>
                <a:cs typeface="Open Sans"/>
                <a:sym typeface="Open Sans"/>
              </a:rPr>
              <a:t>They may be unevenly distributed across Nodes or Relationships of a given Label or Type - if a value for a given Property does not exist, it simply isn’t created on a Node or Relationship !</a:t>
            </a:r>
            <a:endParaRPr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dirty="0">
              <a:solidFill>
                <a:schemeClr val="lt1"/>
              </a:solidFill>
              <a:latin typeface="Open Sans"/>
              <a:ea typeface="Open Sans"/>
              <a:cs typeface="Open Sans"/>
              <a:sym typeface="Open Sans"/>
            </a:endParaRPr>
          </a:p>
        </p:txBody>
      </p:sp>
      <p:pic>
        <p:nvPicPr>
          <p:cNvPr id="477" name="Google Shape;477;p62"/>
          <p:cNvPicPr preferRelativeResize="0"/>
          <p:nvPr/>
        </p:nvPicPr>
        <p:blipFill>
          <a:blip r:embed="rId3">
            <a:alphaModFix/>
          </a:blip>
          <a:stretch>
            <a:fillRect/>
          </a:stretch>
        </p:blipFill>
        <p:spPr>
          <a:xfrm>
            <a:off x="4827700" y="1265749"/>
            <a:ext cx="1175125" cy="1175125"/>
          </a:xfrm>
          <a:prstGeom prst="rect">
            <a:avLst/>
          </a:prstGeom>
          <a:noFill/>
          <a:ln>
            <a:noFill/>
          </a:ln>
        </p:spPr>
      </p:pic>
      <p:sp>
        <p:nvSpPr>
          <p:cNvPr id="478" name="Google Shape;478;p62"/>
          <p:cNvSpPr txBox="1"/>
          <p:nvPr/>
        </p:nvSpPr>
        <p:spPr>
          <a:xfrm>
            <a:off x="4978000" y="2523125"/>
            <a:ext cx="117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(:Person)</a:t>
            </a:r>
            <a:endParaRPr b="1">
              <a:latin typeface="Consolas"/>
              <a:ea typeface="Consolas"/>
              <a:cs typeface="Consolas"/>
              <a:sym typeface="Consolas"/>
            </a:endParaRPr>
          </a:p>
        </p:txBody>
      </p:sp>
      <p:sp>
        <p:nvSpPr>
          <p:cNvPr id="479" name="Google Shape;479;p62"/>
          <p:cNvSpPr/>
          <p:nvPr/>
        </p:nvSpPr>
        <p:spPr>
          <a:xfrm>
            <a:off x="4644275" y="3133925"/>
            <a:ext cx="20295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name</a:t>
            </a:r>
            <a:r>
              <a:rPr lang="en">
                <a:latin typeface="Consolas"/>
                <a:ea typeface="Consolas"/>
                <a:cs typeface="Consolas"/>
                <a:sym typeface="Consolas"/>
              </a:rPr>
              <a:t>: “Jane”</a:t>
            </a:r>
            <a:br>
              <a:rPr lang="en">
                <a:latin typeface="Consolas"/>
                <a:ea typeface="Consolas"/>
                <a:cs typeface="Consolas"/>
                <a:sym typeface="Consolas"/>
              </a:rPr>
            </a:br>
            <a:r>
              <a:rPr lang="en" b="1">
                <a:latin typeface="Consolas"/>
                <a:ea typeface="Consolas"/>
                <a:cs typeface="Consolas"/>
                <a:sym typeface="Consolas"/>
              </a:rPr>
              <a:t>age</a:t>
            </a:r>
            <a:r>
              <a:rPr lang="en">
                <a:latin typeface="Consolas"/>
                <a:ea typeface="Consolas"/>
                <a:cs typeface="Consolas"/>
                <a:sym typeface="Consolas"/>
              </a:rPr>
              <a:t>: 21</a:t>
            </a:r>
            <a:br>
              <a:rPr lang="en">
                <a:latin typeface="Consolas"/>
                <a:ea typeface="Consolas"/>
                <a:cs typeface="Consolas"/>
                <a:sym typeface="Consolas"/>
              </a:rPr>
            </a:br>
            <a:r>
              <a:rPr lang="en" b="1">
                <a:latin typeface="Consolas"/>
                <a:ea typeface="Consolas"/>
                <a:cs typeface="Consolas"/>
                <a:sym typeface="Consolas"/>
              </a:rPr>
              <a:t>twitter</a:t>
            </a:r>
            <a:r>
              <a:rPr lang="en">
                <a:latin typeface="Consolas"/>
                <a:ea typeface="Consolas"/>
                <a:cs typeface="Consolas"/>
                <a:sym typeface="Consolas"/>
              </a:rPr>
              <a:t>: “@jane”</a:t>
            </a:r>
            <a:endParaRPr>
              <a:latin typeface="Consolas"/>
              <a:ea typeface="Consolas"/>
              <a:cs typeface="Consolas"/>
              <a:sym typeface="Consolas"/>
            </a:endParaRPr>
          </a:p>
        </p:txBody>
      </p:sp>
      <p:pic>
        <p:nvPicPr>
          <p:cNvPr id="480" name="Google Shape;480;p62"/>
          <p:cNvPicPr preferRelativeResize="0"/>
          <p:nvPr/>
        </p:nvPicPr>
        <p:blipFill>
          <a:blip r:embed="rId4">
            <a:alphaModFix/>
          </a:blip>
          <a:stretch>
            <a:fillRect/>
          </a:stretch>
        </p:blipFill>
        <p:spPr>
          <a:xfrm>
            <a:off x="7631354" y="1265750"/>
            <a:ext cx="1175125" cy="1175125"/>
          </a:xfrm>
          <a:prstGeom prst="rect">
            <a:avLst/>
          </a:prstGeom>
          <a:noFill/>
          <a:ln>
            <a:noFill/>
          </a:ln>
        </p:spPr>
      </p:pic>
      <p:sp>
        <p:nvSpPr>
          <p:cNvPr id="481" name="Google Shape;481;p62"/>
          <p:cNvSpPr txBox="1"/>
          <p:nvPr/>
        </p:nvSpPr>
        <p:spPr>
          <a:xfrm>
            <a:off x="7781674" y="2523125"/>
            <a:ext cx="117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(:Vehicle)</a:t>
            </a:r>
            <a:br>
              <a:rPr lang="en" b="1">
                <a:latin typeface="Consolas"/>
                <a:ea typeface="Consolas"/>
                <a:cs typeface="Consolas"/>
                <a:sym typeface="Consolas"/>
              </a:rPr>
            </a:br>
            <a:r>
              <a:rPr lang="en" b="1">
                <a:latin typeface="Consolas"/>
                <a:ea typeface="Consolas"/>
                <a:cs typeface="Consolas"/>
                <a:sym typeface="Consolas"/>
              </a:rPr>
              <a:t>(:Car)</a:t>
            </a:r>
            <a:endParaRPr b="1">
              <a:latin typeface="Consolas"/>
              <a:ea typeface="Consolas"/>
              <a:cs typeface="Consolas"/>
              <a:sym typeface="Consolas"/>
            </a:endParaRPr>
          </a:p>
        </p:txBody>
      </p:sp>
      <p:sp>
        <p:nvSpPr>
          <p:cNvPr id="482" name="Google Shape;482;p62"/>
          <p:cNvSpPr/>
          <p:nvPr/>
        </p:nvSpPr>
        <p:spPr>
          <a:xfrm>
            <a:off x="7351175" y="3133925"/>
            <a:ext cx="18111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brand</a:t>
            </a:r>
            <a:r>
              <a:rPr lang="en">
                <a:latin typeface="Consolas"/>
                <a:ea typeface="Consolas"/>
                <a:cs typeface="Consolas"/>
                <a:sym typeface="Consolas"/>
              </a:rPr>
              <a:t>: “Volvo”</a:t>
            </a:r>
            <a:br>
              <a:rPr lang="en">
                <a:latin typeface="Consolas"/>
                <a:ea typeface="Consolas"/>
                <a:cs typeface="Consolas"/>
                <a:sym typeface="Consolas"/>
              </a:rPr>
            </a:br>
            <a:r>
              <a:rPr lang="en" b="1">
                <a:latin typeface="Consolas"/>
                <a:ea typeface="Consolas"/>
                <a:cs typeface="Consolas"/>
                <a:sym typeface="Consolas"/>
              </a:rPr>
              <a:t>model</a:t>
            </a:r>
            <a:r>
              <a:rPr lang="en">
                <a:latin typeface="Consolas"/>
                <a:ea typeface="Consolas"/>
                <a:cs typeface="Consolas"/>
                <a:sym typeface="Consolas"/>
              </a:rPr>
              <a:t>: “V70”</a:t>
            </a:r>
            <a:br>
              <a:rPr lang="en">
                <a:latin typeface="Consolas"/>
                <a:ea typeface="Consolas"/>
                <a:cs typeface="Consolas"/>
                <a:sym typeface="Consolas"/>
              </a:rPr>
            </a:br>
            <a:r>
              <a:rPr lang="en" b="1">
                <a:latin typeface="Consolas"/>
                <a:ea typeface="Consolas"/>
                <a:cs typeface="Consolas"/>
                <a:sym typeface="Consolas"/>
              </a:rPr>
              <a:t>year</a:t>
            </a:r>
            <a:r>
              <a:rPr lang="en">
                <a:latin typeface="Consolas"/>
                <a:ea typeface="Consolas"/>
                <a:cs typeface="Consolas"/>
                <a:sym typeface="Consolas"/>
              </a:rPr>
              <a:t>: 2010</a:t>
            </a:r>
            <a:endParaRPr>
              <a:latin typeface="Consolas"/>
              <a:ea typeface="Consolas"/>
              <a:cs typeface="Consolas"/>
              <a:sym typeface="Consolas"/>
            </a:endParaRPr>
          </a:p>
        </p:txBody>
      </p:sp>
      <p:cxnSp>
        <p:nvCxnSpPr>
          <p:cNvPr id="483" name="Google Shape;483;p62"/>
          <p:cNvCxnSpPr>
            <a:stCxn id="477" idx="3"/>
            <a:endCxn id="480" idx="1"/>
          </p:cNvCxnSpPr>
          <p:nvPr/>
        </p:nvCxnSpPr>
        <p:spPr>
          <a:xfrm>
            <a:off x="6002825" y="1853312"/>
            <a:ext cx="1628400" cy="0"/>
          </a:xfrm>
          <a:prstGeom prst="straightConnector1">
            <a:avLst/>
          </a:prstGeom>
          <a:noFill/>
          <a:ln w="28575" cap="flat" cmpd="sng">
            <a:solidFill>
              <a:schemeClr val="dk1"/>
            </a:solidFill>
            <a:prstDash val="solid"/>
            <a:round/>
            <a:headEnd type="none" w="med" len="med"/>
            <a:tailEnd type="triangle" w="med" len="med"/>
          </a:ln>
        </p:spPr>
      </p:cxnSp>
      <p:sp>
        <p:nvSpPr>
          <p:cNvPr id="484" name="Google Shape;484;p62"/>
          <p:cNvSpPr/>
          <p:nvPr/>
        </p:nvSpPr>
        <p:spPr>
          <a:xfrm>
            <a:off x="6317175" y="1683200"/>
            <a:ext cx="781800" cy="340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OWNS</a:t>
            </a:r>
            <a:endParaRPr b="1">
              <a:latin typeface="Open Sans"/>
              <a:ea typeface="Open Sans"/>
              <a:cs typeface="Open Sans"/>
              <a:sym typeface="Open Sans"/>
            </a:endParaRPr>
          </a:p>
        </p:txBody>
      </p:sp>
      <p:sp>
        <p:nvSpPr>
          <p:cNvPr id="485" name="Google Shape;485;p62"/>
          <p:cNvSpPr/>
          <p:nvPr/>
        </p:nvSpPr>
        <p:spPr>
          <a:xfrm>
            <a:off x="6077875" y="1213950"/>
            <a:ext cx="1367100" cy="4002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since</a:t>
            </a:r>
            <a:r>
              <a:rPr lang="en">
                <a:latin typeface="Consolas"/>
                <a:ea typeface="Consolas"/>
                <a:cs typeface="Consolas"/>
                <a:sym typeface="Consolas"/>
              </a:rPr>
              <a:t>: 2011</a:t>
            </a:r>
            <a:br>
              <a:rPr lang="en">
                <a:latin typeface="Consolas"/>
                <a:ea typeface="Consolas"/>
                <a:cs typeface="Consolas"/>
                <a:sym typeface="Consolas"/>
              </a:rPr>
            </a:br>
            <a:endParaRPr>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3"/>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The Property Graph Model</a:t>
            </a:r>
            <a:endParaRPr>
              <a:solidFill>
                <a:schemeClr val="dk1"/>
              </a:solidFill>
              <a:latin typeface="Open Sans"/>
              <a:ea typeface="Open Sans"/>
              <a:cs typeface="Open Sans"/>
              <a:sym typeface="Open Sans"/>
            </a:endParaRPr>
          </a:p>
        </p:txBody>
      </p:sp>
      <p:sp>
        <p:nvSpPr>
          <p:cNvPr id="491" name="Google Shape;491;p63"/>
          <p:cNvSpPr txBox="1"/>
          <p:nvPr/>
        </p:nvSpPr>
        <p:spPr>
          <a:xfrm>
            <a:off x="0" y="1637173"/>
            <a:ext cx="45720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(Node)</a:t>
            </a:r>
            <a:r>
              <a:rPr lang="en" sz="1600" b="1">
                <a:solidFill>
                  <a:schemeClr val="lt1"/>
                </a:solidFill>
                <a:latin typeface="Open Sans"/>
                <a:ea typeface="Open Sans"/>
                <a:cs typeface="Open Sans"/>
                <a:sym typeface="Open Sans"/>
              </a:rPr>
              <a:t> Labels</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a:solidFill>
                  <a:schemeClr val="lt1"/>
                </a:solidFill>
                <a:latin typeface="Open Sans"/>
                <a:ea typeface="Open Sans"/>
                <a:cs typeface="Open Sans"/>
                <a:sym typeface="Open Sans"/>
              </a:rPr>
              <a:t>(Relationship)</a:t>
            </a:r>
            <a:r>
              <a:rPr lang="en" sz="1600" b="1">
                <a:solidFill>
                  <a:schemeClr val="lt1"/>
                </a:solidFill>
                <a:latin typeface="Open Sans"/>
                <a:ea typeface="Open Sans"/>
                <a:cs typeface="Open Sans"/>
                <a:sym typeface="Open Sans"/>
              </a:rPr>
              <a:t> Types</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Nodes</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Relationships</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Properties</a:t>
            </a:r>
            <a:endParaRPr sz="1600" b="1">
              <a:solidFill>
                <a:schemeClr val="lt1"/>
              </a:solidFill>
              <a:latin typeface="Open Sans"/>
              <a:ea typeface="Open Sans"/>
              <a:cs typeface="Open Sans"/>
              <a:sym typeface="Open Sans"/>
            </a:endParaRPr>
          </a:p>
        </p:txBody>
      </p:sp>
      <p:pic>
        <p:nvPicPr>
          <p:cNvPr id="492" name="Google Shape;492;p63"/>
          <p:cNvPicPr preferRelativeResize="0"/>
          <p:nvPr/>
        </p:nvPicPr>
        <p:blipFill>
          <a:blip r:embed="rId3">
            <a:alphaModFix/>
          </a:blip>
          <a:stretch>
            <a:fillRect/>
          </a:stretch>
        </p:blipFill>
        <p:spPr>
          <a:xfrm>
            <a:off x="4827700" y="1265749"/>
            <a:ext cx="1175125" cy="1175125"/>
          </a:xfrm>
          <a:prstGeom prst="rect">
            <a:avLst/>
          </a:prstGeom>
          <a:noFill/>
          <a:ln>
            <a:noFill/>
          </a:ln>
        </p:spPr>
      </p:pic>
      <p:sp>
        <p:nvSpPr>
          <p:cNvPr id="493" name="Google Shape;493;p63"/>
          <p:cNvSpPr txBox="1"/>
          <p:nvPr/>
        </p:nvSpPr>
        <p:spPr>
          <a:xfrm>
            <a:off x="4978000" y="2523125"/>
            <a:ext cx="109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(:Person)</a:t>
            </a:r>
            <a:endParaRPr b="1">
              <a:latin typeface="Consolas"/>
              <a:ea typeface="Consolas"/>
              <a:cs typeface="Consolas"/>
              <a:sym typeface="Consolas"/>
            </a:endParaRPr>
          </a:p>
        </p:txBody>
      </p:sp>
      <p:sp>
        <p:nvSpPr>
          <p:cNvPr id="494" name="Google Shape;494;p63"/>
          <p:cNvSpPr/>
          <p:nvPr/>
        </p:nvSpPr>
        <p:spPr>
          <a:xfrm>
            <a:off x="4644275" y="3133925"/>
            <a:ext cx="20181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name</a:t>
            </a:r>
            <a:r>
              <a:rPr lang="en">
                <a:latin typeface="Consolas"/>
                <a:ea typeface="Consolas"/>
                <a:cs typeface="Consolas"/>
                <a:sym typeface="Consolas"/>
              </a:rPr>
              <a:t>: “Jane”</a:t>
            </a:r>
            <a:br>
              <a:rPr lang="en">
                <a:latin typeface="Consolas"/>
                <a:ea typeface="Consolas"/>
                <a:cs typeface="Consolas"/>
                <a:sym typeface="Consolas"/>
              </a:rPr>
            </a:br>
            <a:r>
              <a:rPr lang="en" b="1">
                <a:latin typeface="Consolas"/>
                <a:ea typeface="Consolas"/>
                <a:cs typeface="Consolas"/>
                <a:sym typeface="Consolas"/>
              </a:rPr>
              <a:t>age</a:t>
            </a:r>
            <a:r>
              <a:rPr lang="en">
                <a:latin typeface="Consolas"/>
                <a:ea typeface="Consolas"/>
                <a:cs typeface="Consolas"/>
                <a:sym typeface="Consolas"/>
              </a:rPr>
              <a:t>: 21</a:t>
            </a:r>
            <a:br>
              <a:rPr lang="en">
                <a:latin typeface="Consolas"/>
                <a:ea typeface="Consolas"/>
                <a:cs typeface="Consolas"/>
                <a:sym typeface="Consolas"/>
              </a:rPr>
            </a:br>
            <a:r>
              <a:rPr lang="en" b="1">
                <a:latin typeface="Consolas"/>
                <a:ea typeface="Consolas"/>
                <a:cs typeface="Consolas"/>
                <a:sym typeface="Consolas"/>
              </a:rPr>
              <a:t>twitter</a:t>
            </a:r>
            <a:r>
              <a:rPr lang="en">
                <a:latin typeface="Consolas"/>
                <a:ea typeface="Consolas"/>
                <a:cs typeface="Consolas"/>
                <a:sym typeface="Consolas"/>
              </a:rPr>
              <a:t>: “@jane”</a:t>
            </a:r>
            <a:endParaRPr>
              <a:latin typeface="Consolas"/>
              <a:ea typeface="Consolas"/>
              <a:cs typeface="Consolas"/>
              <a:sym typeface="Consolas"/>
            </a:endParaRPr>
          </a:p>
        </p:txBody>
      </p:sp>
      <p:pic>
        <p:nvPicPr>
          <p:cNvPr id="495" name="Google Shape;495;p63"/>
          <p:cNvPicPr preferRelativeResize="0"/>
          <p:nvPr/>
        </p:nvPicPr>
        <p:blipFill>
          <a:blip r:embed="rId4">
            <a:alphaModFix/>
          </a:blip>
          <a:stretch>
            <a:fillRect/>
          </a:stretch>
        </p:blipFill>
        <p:spPr>
          <a:xfrm>
            <a:off x="7631354" y="1265750"/>
            <a:ext cx="1175125" cy="1175125"/>
          </a:xfrm>
          <a:prstGeom prst="rect">
            <a:avLst/>
          </a:prstGeom>
          <a:noFill/>
          <a:ln>
            <a:noFill/>
          </a:ln>
        </p:spPr>
      </p:pic>
      <p:sp>
        <p:nvSpPr>
          <p:cNvPr id="496" name="Google Shape;496;p63"/>
          <p:cNvSpPr txBox="1"/>
          <p:nvPr/>
        </p:nvSpPr>
        <p:spPr>
          <a:xfrm>
            <a:off x="7781674" y="2523125"/>
            <a:ext cx="117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onsolas"/>
                <a:ea typeface="Consolas"/>
                <a:cs typeface="Consolas"/>
                <a:sym typeface="Consolas"/>
              </a:rPr>
              <a:t>(:Vehicle)</a:t>
            </a:r>
            <a:br>
              <a:rPr lang="en" b="1">
                <a:latin typeface="Consolas"/>
                <a:ea typeface="Consolas"/>
                <a:cs typeface="Consolas"/>
                <a:sym typeface="Consolas"/>
              </a:rPr>
            </a:br>
            <a:r>
              <a:rPr lang="en" b="1">
                <a:latin typeface="Consolas"/>
                <a:ea typeface="Consolas"/>
                <a:cs typeface="Consolas"/>
                <a:sym typeface="Consolas"/>
              </a:rPr>
              <a:t>(:Car)</a:t>
            </a:r>
            <a:endParaRPr b="1">
              <a:latin typeface="Consolas"/>
              <a:ea typeface="Consolas"/>
              <a:cs typeface="Consolas"/>
              <a:sym typeface="Consolas"/>
            </a:endParaRPr>
          </a:p>
        </p:txBody>
      </p:sp>
      <p:sp>
        <p:nvSpPr>
          <p:cNvPr id="497" name="Google Shape;497;p63"/>
          <p:cNvSpPr/>
          <p:nvPr/>
        </p:nvSpPr>
        <p:spPr>
          <a:xfrm>
            <a:off x="7351175" y="3133925"/>
            <a:ext cx="1811100" cy="11751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brand</a:t>
            </a:r>
            <a:r>
              <a:rPr lang="en">
                <a:latin typeface="Consolas"/>
                <a:ea typeface="Consolas"/>
                <a:cs typeface="Consolas"/>
                <a:sym typeface="Consolas"/>
              </a:rPr>
              <a:t>: “Volvo”</a:t>
            </a:r>
            <a:br>
              <a:rPr lang="en">
                <a:latin typeface="Consolas"/>
                <a:ea typeface="Consolas"/>
                <a:cs typeface="Consolas"/>
                <a:sym typeface="Consolas"/>
              </a:rPr>
            </a:br>
            <a:r>
              <a:rPr lang="en" b="1">
                <a:latin typeface="Consolas"/>
                <a:ea typeface="Consolas"/>
                <a:cs typeface="Consolas"/>
                <a:sym typeface="Consolas"/>
              </a:rPr>
              <a:t>model</a:t>
            </a:r>
            <a:r>
              <a:rPr lang="en">
                <a:latin typeface="Consolas"/>
                <a:ea typeface="Consolas"/>
                <a:cs typeface="Consolas"/>
                <a:sym typeface="Consolas"/>
              </a:rPr>
              <a:t>: “V70”</a:t>
            </a:r>
            <a:br>
              <a:rPr lang="en">
                <a:latin typeface="Consolas"/>
                <a:ea typeface="Consolas"/>
                <a:cs typeface="Consolas"/>
                <a:sym typeface="Consolas"/>
              </a:rPr>
            </a:br>
            <a:r>
              <a:rPr lang="en" b="1">
                <a:latin typeface="Consolas"/>
                <a:ea typeface="Consolas"/>
                <a:cs typeface="Consolas"/>
                <a:sym typeface="Consolas"/>
              </a:rPr>
              <a:t>year</a:t>
            </a:r>
            <a:r>
              <a:rPr lang="en">
                <a:latin typeface="Consolas"/>
                <a:ea typeface="Consolas"/>
                <a:cs typeface="Consolas"/>
                <a:sym typeface="Consolas"/>
              </a:rPr>
              <a:t>: 2010</a:t>
            </a:r>
            <a:endParaRPr>
              <a:latin typeface="Consolas"/>
              <a:ea typeface="Consolas"/>
              <a:cs typeface="Consolas"/>
              <a:sym typeface="Consolas"/>
            </a:endParaRPr>
          </a:p>
        </p:txBody>
      </p:sp>
      <p:cxnSp>
        <p:nvCxnSpPr>
          <p:cNvPr id="498" name="Google Shape;498;p63"/>
          <p:cNvCxnSpPr>
            <a:stCxn id="492" idx="3"/>
            <a:endCxn id="495" idx="1"/>
          </p:cNvCxnSpPr>
          <p:nvPr/>
        </p:nvCxnSpPr>
        <p:spPr>
          <a:xfrm>
            <a:off x="6002825" y="1853312"/>
            <a:ext cx="1628400" cy="0"/>
          </a:xfrm>
          <a:prstGeom prst="straightConnector1">
            <a:avLst/>
          </a:prstGeom>
          <a:noFill/>
          <a:ln w="28575" cap="flat" cmpd="sng">
            <a:solidFill>
              <a:schemeClr val="dk1"/>
            </a:solidFill>
            <a:prstDash val="solid"/>
            <a:round/>
            <a:headEnd type="none" w="med" len="med"/>
            <a:tailEnd type="triangle" w="med" len="med"/>
          </a:ln>
        </p:spPr>
      </p:cxnSp>
      <p:sp>
        <p:nvSpPr>
          <p:cNvPr id="499" name="Google Shape;499;p63"/>
          <p:cNvSpPr/>
          <p:nvPr/>
        </p:nvSpPr>
        <p:spPr>
          <a:xfrm>
            <a:off x="6317175" y="1683200"/>
            <a:ext cx="781800" cy="340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Open Sans"/>
                <a:ea typeface="Open Sans"/>
                <a:cs typeface="Open Sans"/>
                <a:sym typeface="Open Sans"/>
              </a:rPr>
              <a:t>OWNS</a:t>
            </a:r>
            <a:endParaRPr b="1">
              <a:latin typeface="Open Sans"/>
              <a:ea typeface="Open Sans"/>
              <a:cs typeface="Open Sans"/>
              <a:sym typeface="Open Sans"/>
            </a:endParaRPr>
          </a:p>
        </p:txBody>
      </p:sp>
      <p:sp>
        <p:nvSpPr>
          <p:cNvPr id="500" name="Google Shape;500;p63"/>
          <p:cNvSpPr/>
          <p:nvPr/>
        </p:nvSpPr>
        <p:spPr>
          <a:xfrm>
            <a:off x="6077875" y="1213950"/>
            <a:ext cx="1355400" cy="400200"/>
          </a:xfrm>
          <a:prstGeom prst="brace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since</a:t>
            </a:r>
            <a:r>
              <a:rPr lang="en">
                <a:latin typeface="Consolas"/>
                <a:ea typeface="Consolas"/>
                <a:cs typeface="Consolas"/>
                <a:sym typeface="Consolas"/>
              </a:rPr>
              <a:t>: 2011</a:t>
            </a:r>
            <a:br>
              <a:rPr lang="en">
                <a:latin typeface="Consolas"/>
                <a:ea typeface="Consolas"/>
                <a:cs typeface="Consolas"/>
                <a:sym typeface="Consolas"/>
              </a:rPr>
            </a:br>
            <a:endParaRPr>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5"/>
          <p:cNvSpPr/>
          <p:nvPr/>
        </p:nvSpPr>
        <p:spPr>
          <a:xfrm>
            <a:off x="380275" y="1128450"/>
            <a:ext cx="8544600" cy="8574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endParaRPr sz="2200">
              <a:latin typeface="Calibri"/>
              <a:ea typeface="Calibri"/>
              <a:cs typeface="Calibri"/>
              <a:sym typeface="Calibri"/>
            </a:endParaRPr>
          </a:p>
        </p:txBody>
      </p:sp>
      <p:sp>
        <p:nvSpPr>
          <p:cNvPr id="511" name="Google Shape;511;p65"/>
          <p:cNvSpPr/>
          <p:nvPr/>
        </p:nvSpPr>
        <p:spPr>
          <a:xfrm>
            <a:off x="7839818" y="4789223"/>
            <a:ext cx="212100" cy="140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Merriweather Sans"/>
              <a:buNone/>
            </a:pPr>
            <a:fld id="{00000000-1234-1234-1234-123412341234}" type="slidenum">
              <a:rPr lang="en" sz="1200" b="0" i="0" u="none" strike="noStrike" cap="none">
                <a:solidFill>
                  <a:srgbClr val="FFFFFF"/>
                </a:solidFill>
                <a:latin typeface="Merriweather Sans"/>
                <a:ea typeface="Merriweather Sans"/>
                <a:cs typeface="Merriweather Sans"/>
                <a:sym typeface="Merriweather Sans"/>
              </a:rPr>
              <a:t>28</a:t>
            </a:fld>
            <a:r>
              <a:rPr lang="en" sz="1200" b="0" i="0" u="none" strike="noStrike" cap="none">
                <a:solidFill>
                  <a:srgbClr val="FFFFFF"/>
                </a:solidFill>
                <a:latin typeface="Merriweather Sans"/>
                <a:ea typeface="Merriweather Sans"/>
                <a:cs typeface="Merriweather Sans"/>
                <a:sym typeface="Merriweather Sans"/>
              </a:rPr>
              <a:t>￼</a:t>
            </a:r>
            <a:endParaRPr sz="900"/>
          </a:p>
        </p:txBody>
      </p:sp>
      <p:sp>
        <p:nvSpPr>
          <p:cNvPr id="512" name="Google Shape;512;p65"/>
          <p:cNvSpPr txBox="1">
            <a:spLocks noGrp="1"/>
          </p:cNvSpPr>
          <p:nvPr>
            <p:ph type="title"/>
          </p:nvPr>
        </p:nvSpPr>
        <p:spPr>
          <a:xfrm>
            <a:off x="380275" y="0"/>
            <a:ext cx="8763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Cypher</a:t>
            </a:r>
            <a:endParaRPr>
              <a:latin typeface="Open Sans"/>
              <a:ea typeface="Open Sans"/>
              <a:cs typeface="Open Sans"/>
              <a:sym typeface="Open Sans"/>
            </a:endParaRPr>
          </a:p>
        </p:txBody>
      </p:sp>
      <p:sp>
        <p:nvSpPr>
          <p:cNvPr id="513" name="Google Shape;513;p65"/>
          <p:cNvSpPr txBox="1">
            <a:spLocks noGrp="1"/>
          </p:cNvSpPr>
          <p:nvPr>
            <p:ph type="body" idx="1"/>
          </p:nvPr>
        </p:nvSpPr>
        <p:spPr>
          <a:xfrm>
            <a:off x="505650" y="635975"/>
            <a:ext cx="5075100" cy="3480300"/>
          </a:xfrm>
          <a:prstGeom prst="rect">
            <a:avLst/>
          </a:prstGeom>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Clr>
                <a:schemeClr val="dk1"/>
              </a:buClr>
              <a:buSzPct val="50000"/>
              <a:buFont typeface="Arial"/>
              <a:buNone/>
            </a:pPr>
            <a:r>
              <a:rPr lang="en" sz="2200">
                <a:solidFill>
                  <a:schemeClr val="dk1"/>
                </a:solidFill>
                <a:latin typeface="Open Sans"/>
                <a:ea typeface="Open Sans"/>
                <a:cs typeface="Open Sans"/>
                <a:sym typeface="Open Sans"/>
              </a:rPr>
              <a:t>A </a:t>
            </a:r>
            <a:r>
              <a:rPr lang="en" sz="2200" b="1">
                <a:solidFill>
                  <a:schemeClr val="dk1"/>
                </a:solidFill>
                <a:latin typeface="Open Sans"/>
                <a:ea typeface="Open Sans"/>
                <a:cs typeface="Open Sans"/>
                <a:sym typeface="Open Sans"/>
              </a:rPr>
              <a:t>pattern</a:t>
            </a:r>
            <a:r>
              <a:rPr lang="en" sz="2200">
                <a:solidFill>
                  <a:schemeClr val="dk1"/>
                </a:solidFill>
                <a:latin typeface="Open Sans"/>
                <a:ea typeface="Open Sans"/>
                <a:cs typeface="Open Sans"/>
                <a:sym typeface="Open Sans"/>
              </a:rPr>
              <a:t>-</a:t>
            </a:r>
            <a:r>
              <a:rPr lang="en" sz="2200" b="1">
                <a:solidFill>
                  <a:schemeClr val="dk1"/>
                </a:solidFill>
                <a:latin typeface="Open Sans"/>
                <a:ea typeface="Open Sans"/>
                <a:cs typeface="Open Sans"/>
                <a:sym typeface="Open Sans"/>
              </a:rPr>
              <a:t>matching</a:t>
            </a:r>
            <a:r>
              <a:rPr lang="en" sz="2200">
                <a:solidFill>
                  <a:schemeClr val="dk1"/>
                </a:solidFill>
                <a:latin typeface="Open Sans"/>
                <a:ea typeface="Open Sans"/>
                <a:cs typeface="Open Sans"/>
                <a:sym typeface="Open Sans"/>
              </a:rPr>
              <a:t> query language purpose-built for Graphs!</a:t>
            </a:r>
            <a:br>
              <a:rPr lang="en" sz="2200">
                <a:solidFill>
                  <a:schemeClr val="dk1"/>
                </a:solidFill>
                <a:latin typeface="Open Sans"/>
                <a:ea typeface="Open Sans"/>
                <a:cs typeface="Open Sans"/>
                <a:sym typeface="Open Sans"/>
              </a:rPr>
            </a:br>
            <a:endParaRPr sz="1800">
              <a:solidFill>
                <a:srgbClr val="333333"/>
              </a:solidFill>
              <a:highlight>
                <a:schemeClr val="lt1"/>
              </a:highlight>
              <a:latin typeface="Open Sans"/>
              <a:ea typeface="Open Sans"/>
              <a:cs typeface="Open Sans"/>
              <a:sym typeface="Open Sans"/>
            </a:endParaRPr>
          </a:p>
          <a:p>
            <a:pPr marL="457200" lvl="0" indent="-347345" algn="l" rtl="0">
              <a:lnSpc>
                <a:spcPct val="150000"/>
              </a:lnSpc>
              <a:spcBef>
                <a:spcPts val="0"/>
              </a:spcBef>
              <a:spcAft>
                <a:spcPts val="0"/>
              </a:spcAft>
              <a:buClr>
                <a:srgbClr val="333333"/>
              </a:buClr>
              <a:buSzPct val="100000"/>
              <a:buFont typeface="Open Sans"/>
              <a:buChar char="•"/>
            </a:pPr>
            <a:r>
              <a:rPr lang="en" sz="2200" b="1">
                <a:solidFill>
                  <a:srgbClr val="333333"/>
                </a:solidFill>
                <a:highlight>
                  <a:schemeClr val="lt1"/>
                </a:highlight>
                <a:latin typeface="Open Sans"/>
                <a:ea typeface="Open Sans"/>
                <a:cs typeface="Open Sans"/>
                <a:sym typeface="Open Sans"/>
              </a:rPr>
              <a:t>Declarative</a:t>
            </a:r>
            <a:endParaRPr sz="2200" b="1">
              <a:solidFill>
                <a:srgbClr val="333333"/>
              </a:solidFill>
              <a:highlight>
                <a:schemeClr val="lt1"/>
              </a:highlight>
              <a:latin typeface="Open Sans"/>
              <a:ea typeface="Open Sans"/>
              <a:cs typeface="Open Sans"/>
              <a:sym typeface="Open Sans"/>
            </a:endParaRPr>
          </a:p>
          <a:p>
            <a:pPr marL="457200" lvl="0" indent="-347345" algn="l" rtl="0">
              <a:lnSpc>
                <a:spcPct val="150000"/>
              </a:lnSpc>
              <a:spcBef>
                <a:spcPts val="0"/>
              </a:spcBef>
              <a:spcAft>
                <a:spcPts val="0"/>
              </a:spcAft>
              <a:buClr>
                <a:srgbClr val="333333"/>
              </a:buClr>
              <a:buSzPct val="100000"/>
              <a:buFont typeface="Open Sans"/>
              <a:buChar char="•"/>
            </a:pPr>
            <a:r>
              <a:rPr lang="en" sz="2200" b="1">
                <a:solidFill>
                  <a:srgbClr val="333333"/>
                </a:solidFill>
                <a:highlight>
                  <a:schemeClr val="lt1"/>
                </a:highlight>
                <a:latin typeface="Open Sans"/>
                <a:ea typeface="Open Sans"/>
                <a:cs typeface="Open Sans"/>
                <a:sym typeface="Open Sans"/>
              </a:rPr>
              <a:t>Expressive </a:t>
            </a:r>
            <a:r>
              <a:rPr lang="en" sz="2200">
                <a:solidFill>
                  <a:srgbClr val="333333"/>
                </a:solidFill>
                <a:highlight>
                  <a:schemeClr val="lt1"/>
                </a:highlight>
                <a:latin typeface="Open Sans"/>
                <a:ea typeface="Open Sans"/>
                <a:cs typeface="Open Sans"/>
                <a:sym typeface="Open Sans"/>
              </a:rPr>
              <a:t>- uses </a:t>
            </a:r>
            <a:r>
              <a:rPr lang="en" sz="2200" b="1">
                <a:solidFill>
                  <a:srgbClr val="333333"/>
                </a:solidFill>
                <a:highlight>
                  <a:schemeClr val="lt1"/>
                </a:highlight>
                <a:latin typeface="Open Sans"/>
                <a:ea typeface="Open Sans"/>
                <a:cs typeface="Open Sans"/>
                <a:sym typeface="Open Sans"/>
              </a:rPr>
              <a:t>ASCII </a:t>
            </a:r>
            <a:r>
              <a:rPr lang="en" sz="2200">
                <a:solidFill>
                  <a:srgbClr val="333333"/>
                </a:solidFill>
                <a:highlight>
                  <a:schemeClr val="lt1"/>
                </a:highlight>
                <a:latin typeface="Open Sans"/>
                <a:ea typeface="Open Sans"/>
                <a:cs typeface="Open Sans"/>
                <a:sym typeface="Open Sans"/>
              </a:rPr>
              <a:t>art</a:t>
            </a:r>
            <a:endParaRPr sz="1800">
              <a:solidFill>
                <a:srgbClr val="333333"/>
              </a:solidFill>
              <a:highlight>
                <a:schemeClr val="lt1"/>
              </a:highlight>
              <a:latin typeface="Open Sans"/>
              <a:ea typeface="Open Sans"/>
              <a:cs typeface="Open Sans"/>
              <a:sym typeface="Open Sans"/>
            </a:endParaRPr>
          </a:p>
          <a:p>
            <a:pPr marL="457200" lvl="0" indent="-347345" algn="l" rtl="0">
              <a:lnSpc>
                <a:spcPct val="150000"/>
              </a:lnSpc>
              <a:spcBef>
                <a:spcPts val="0"/>
              </a:spcBef>
              <a:spcAft>
                <a:spcPts val="0"/>
              </a:spcAft>
              <a:buClr>
                <a:srgbClr val="333333"/>
              </a:buClr>
              <a:buSzPct val="100000"/>
              <a:buFont typeface="Open Sans"/>
              <a:buChar char="•"/>
            </a:pPr>
            <a:r>
              <a:rPr lang="en" sz="2200">
                <a:solidFill>
                  <a:srgbClr val="333333"/>
                </a:solidFill>
                <a:highlight>
                  <a:schemeClr val="lt1"/>
                </a:highlight>
                <a:latin typeface="Open Sans"/>
                <a:ea typeface="Open Sans"/>
                <a:cs typeface="Open Sans"/>
                <a:sym typeface="Open Sans"/>
              </a:rPr>
              <a:t>Built to be easily understood by both Developers and Business Users alike</a:t>
            </a:r>
            <a:endParaRPr sz="2200">
              <a:solidFill>
                <a:srgbClr val="333333"/>
              </a:solidFill>
              <a:highlight>
                <a:schemeClr val="lt1"/>
              </a:highlight>
              <a:latin typeface="Open Sans"/>
              <a:ea typeface="Open Sans"/>
              <a:cs typeface="Open Sans"/>
              <a:sym typeface="Open Sans"/>
            </a:endParaRPr>
          </a:p>
          <a:p>
            <a:pPr marL="457200" lvl="0" indent="-347345" algn="l" rtl="0">
              <a:lnSpc>
                <a:spcPct val="150000"/>
              </a:lnSpc>
              <a:spcBef>
                <a:spcPts val="0"/>
              </a:spcBef>
              <a:spcAft>
                <a:spcPts val="0"/>
              </a:spcAft>
              <a:buClr>
                <a:srgbClr val="333333"/>
              </a:buClr>
              <a:buSzPct val="100000"/>
              <a:buFont typeface="Open Sans"/>
              <a:buChar char="•"/>
            </a:pPr>
            <a:r>
              <a:rPr lang="en" sz="2200">
                <a:solidFill>
                  <a:srgbClr val="333333"/>
                </a:solidFill>
                <a:highlight>
                  <a:schemeClr val="lt1"/>
                </a:highlight>
                <a:latin typeface="Open Sans"/>
                <a:ea typeface="Open Sans"/>
                <a:cs typeface="Open Sans"/>
                <a:sym typeface="Open Sans"/>
              </a:rPr>
              <a:t>Is contributing to </a:t>
            </a:r>
            <a:r>
              <a:rPr lang="en" sz="2200" b="1">
                <a:solidFill>
                  <a:srgbClr val="333333"/>
                </a:solidFill>
                <a:highlight>
                  <a:schemeClr val="lt1"/>
                </a:highlight>
                <a:latin typeface="Open Sans"/>
                <a:ea typeface="Open Sans"/>
                <a:cs typeface="Open Sans"/>
                <a:sym typeface="Open Sans"/>
              </a:rPr>
              <a:t>GQL </a:t>
            </a:r>
            <a:r>
              <a:rPr lang="en" sz="2200">
                <a:solidFill>
                  <a:srgbClr val="333333"/>
                </a:solidFill>
                <a:highlight>
                  <a:schemeClr val="lt1"/>
                </a:highlight>
                <a:latin typeface="Open Sans"/>
                <a:ea typeface="Open Sans"/>
                <a:cs typeface="Open Sans"/>
                <a:sym typeface="Open Sans"/>
              </a:rPr>
              <a:t>(an ISO standard for Graph query language) in a big way!</a:t>
            </a:r>
            <a:endParaRPr sz="2200">
              <a:solidFill>
                <a:srgbClr val="333333"/>
              </a:solidFill>
              <a:highlight>
                <a:schemeClr val="lt1"/>
              </a:highlight>
              <a:latin typeface="Open Sans"/>
              <a:ea typeface="Open Sans"/>
              <a:cs typeface="Open Sans"/>
              <a:sym typeface="Open Sans"/>
            </a:endParaRPr>
          </a:p>
        </p:txBody>
      </p:sp>
      <p:pic>
        <p:nvPicPr>
          <p:cNvPr id="514" name="Google Shape;514;p65"/>
          <p:cNvPicPr preferRelativeResize="0"/>
          <p:nvPr/>
        </p:nvPicPr>
        <p:blipFill>
          <a:blip r:embed="rId3">
            <a:alphaModFix/>
          </a:blip>
          <a:stretch>
            <a:fillRect/>
          </a:stretch>
        </p:blipFill>
        <p:spPr>
          <a:xfrm>
            <a:off x="5632175" y="1045100"/>
            <a:ext cx="3511693" cy="2498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8"/>
          <p:cNvSpPr txBox="1">
            <a:spLocks noGrp="1"/>
          </p:cNvSpPr>
          <p:nvPr>
            <p:ph type="title"/>
          </p:nvPr>
        </p:nvSpPr>
        <p:spPr>
          <a:xfrm>
            <a:off x="355850"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Cheatsheet</a:t>
            </a:r>
            <a:endParaRPr>
              <a:latin typeface="Open Sans"/>
              <a:ea typeface="Open Sans"/>
              <a:cs typeface="Open Sans"/>
              <a:sym typeface="Open Sans"/>
            </a:endParaRPr>
          </a:p>
        </p:txBody>
      </p:sp>
      <p:graphicFrame>
        <p:nvGraphicFramePr>
          <p:cNvPr id="533" name="Google Shape;533;p68"/>
          <p:cNvGraphicFramePr/>
          <p:nvPr/>
        </p:nvGraphicFramePr>
        <p:xfrm>
          <a:off x="751100" y="1276625"/>
          <a:ext cx="7900800" cy="3047775"/>
        </p:xfrm>
        <a:graphic>
          <a:graphicData uri="http://schemas.openxmlformats.org/drawingml/2006/table">
            <a:tbl>
              <a:tblPr>
                <a:noFill/>
                <a:tableStyleId>{A93C9073-3ECB-4D81-900F-2AE6C5652E68}</a:tableStyleId>
              </a:tblPr>
              <a:tblGrid>
                <a:gridCol w="2045250">
                  <a:extLst>
                    <a:ext uri="{9D8B030D-6E8A-4147-A177-3AD203B41FA5}">
                      <a16:colId xmlns:a16="http://schemas.microsoft.com/office/drawing/2014/main" val="20000"/>
                    </a:ext>
                  </a:extLst>
                </a:gridCol>
                <a:gridCol w="2762300">
                  <a:extLst>
                    <a:ext uri="{9D8B030D-6E8A-4147-A177-3AD203B41FA5}">
                      <a16:colId xmlns:a16="http://schemas.microsoft.com/office/drawing/2014/main" val="20001"/>
                    </a:ext>
                  </a:extLst>
                </a:gridCol>
                <a:gridCol w="3093250">
                  <a:extLst>
                    <a:ext uri="{9D8B030D-6E8A-4147-A177-3AD203B41FA5}">
                      <a16:colId xmlns:a16="http://schemas.microsoft.com/office/drawing/2014/main" val="20002"/>
                    </a:ext>
                  </a:extLst>
                </a:gridCol>
              </a:tblGrid>
              <a:tr h="396200">
                <a:tc>
                  <a:txBody>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Description</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Node</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Relationship</a:t>
                      </a:r>
                      <a:endParaRPr b="1">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Generic</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    --&gt;    -[]-</a:t>
                      </a:r>
                      <a:endParaRPr b="1">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With a reference</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n</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r</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With a node label or relationship type</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:Person</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:ACTED_IN</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With a label/type and an inline property</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(:Person </a:t>
                      </a:r>
                      <a:r>
                        <a:rPr lang="en" b="1">
                          <a:solidFill>
                            <a:srgbClr val="434343"/>
                          </a:solidFill>
                          <a:latin typeface="Open Sans"/>
                          <a:ea typeface="Open Sans"/>
                          <a:cs typeface="Open Sans"/>
                          <a:sym typeface="Open Sans"/>
                        </a:rPr>
                        <a:t>{name: 'Bob'}</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-[:ACTED_IN </a:t>
                      </a:r>
                      <a:r>
                        <a:rPr lang="en" b="1">
                          <a:solidFill>
                            <a:srgbClr val="434343"/>
                          </a:solidFill>
                          <a:latin typeface="Open Sans"/>
                          <a:ea typeface="Open Sans"/>
                          <a:cs typeface="Open Sans"/>
                          <a:sym typeface="Open Sans"/>
                        </a:rPr>
                        <a:t>{role: 'Dave'}</a:t>
                      </a:r>
                      <a:r>
                        <a:rPr lang="en">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b="1">
                          <a:solidFill>
                            <a:srgbClr val="434343"/>
                          </a:solidFill>
                          <a:latin typeface="Open Sans"/>
                          <a:ea typeface="Open Sans"/>
                          <a:cs typeface="Open Sans"/>
                          <a:sym typeface="Open Sans"/>
                        </a:rPr>
                        <a:t>With a variable, label/type and an inline property</a:t>
                      </a:r>
                      <a:endParaRPr b="1">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p</a:t>
                      </a:r>
                      <a:r>
                        <a:rPr lang="en">
                          <a:solidFill>
                            <a:srgbClr val="434343"/>
                          </a:solidFill>
                          <a:latin typeface="Open Sans"/>
                          <a:ea typeface="Open Sans"/>
                          <a:cs typeface="Open Sans"/>
                          <a:sym typeface="Open Sans"/>
                        </a:rPr>
                        <a:t>:Person {name: 'Bob'})</a:t>
                      </a:r>
                      <a:endParaRPr>
                        <a:solidFill>
                          <a:srgbClr val="434343"/>
                        </a:solidFill>
                        <a:latin typeface="Open Sans"/>
                        <a:ea typeface="Open Sans"/>
                        <a:cs typeface="Open Sans"/>
                        <a:sym typeface="Open Sans"/>
                      </a:endParaRPr>
                    </a:p>
                  </a:txBody>
                  <a:tcPr marL="45700" marR="45700" marT="45700" marB="45700" anchor="ctr"/>
                </a:tc>
                <a:tc>
                  <a:txBody>
                    <a:bodyPr/>
                    <a:lstStyle/>
                    <a:p>
                      <a:pPr marL="0" lvl="0" indent="0" algn="ctr" rtl="0">
                        <a:spcBef>
                          <a:spcPts val="0"/>
                        </a:spcBef>
                        <a:spcAft>
                          <a:spcPts val="0"/>
                        </a:spcAft>
                        <a:buNone/>
                      </a:pPr>
                      <a:r>
                        <a:rPr lang="en">
                          <a:solidFill>
                            <a:srgbClr val="434343"/>
                          </a:solidFill>
                          <a:latin typeface="Open Sans"/>
                          <a:ea typeface="Open Sans"/>
                          <a:cs typeface="Open Sans"/>
                          <a:sym typeface="Open Sans"/>
                        </a:rPr>
                        <a:t>-[</a:t>
                      </a:r>
                      <a:r>
                        <a:rPr lang="en" b="1">
                          <a:solidFill>
                            <a:srgbClr val="434343"/>
                          </a:solidFill>
                          <a:latin typeface="Open Sans"/>
                          <a:ea typeface="Open Sans"/>
                          <a:cs typeface="Open Sans"/>
                          <a:sym typeface="Open Sans"/>
                        </a:rPr>
                        <a:t>r</a:t>
                      </a:r>
                      <a:r>
                        <a:rPr lang="en">
                          <a:solidFill>
                            <a:srgbClr val="434343"/>
                          </a:solidFill>
                          <a:latin typeface="Open Sans"/>
                          <a:ea typeface="Open Sans"/>
                          <a:cs typeface="Open Sans"/>
                          <a:sym typeface="Open Sans"/>
                        </a:rPr>
                        <a:t>:ACTED_IN {role: 'Rob'}]-</a:t>
                      </a:r>
                      <a:endParaRPr>
                        <a:solidFill>
                          <a:srgbClr val="434343"/>
                        </a:solidFill>
                        <a:latin typeface="Open Sans"/>
                        <a:ea typeface="Open Sans"/>
                        <a:cs typeface="Open Sans"/>
                        <a:sym typeface="Open Sans"/>
                      </a:endParaRPr>
                    </a:p>
                  </a:txBody>
                  <a:tcPr marL="45700" marR="45700" marT="45700" marB="4570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682650" y="1630675"/>
            <a:ext cx="79734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sz="2900" i="1" dirty="0">
                <a:latin typeface="Open Sans"/>
                <a:ea typeface="Open Sans"/>
                <a:cs typeface="Open Sans"/>
                <a:sym typeface="Open Sans"/>
              </a:rPr>
              <a:t>…because it takes a few minutes to launch</a:t>
            </a:r>
            <a:endParaRPr sz="2900" i="1"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r>
              <a:rPr lang="en" dirty="0">
                <a:latin typeface="Open Sans"/>
                <a:ea typeface="Open Sans"/>
                <a:cs typeface="Open Sans"/>
                <a:sym typeface="Open Sans"/>
              </a:rPr>
              <a:t>Let's get started with</a:t>
            </a: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r>
              <a:rPr lang="en" dirty="0">
                <a:latin typeface="Open Sans"/>
                <a:ea typeface="Open Sans"/>
                <a:cs typeface="Open Sans"/>
                <a:sym typeface="Open Sans"/>
              </a:rPr>
              <a:t>AuraDB Free</a:t>
            </a: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r>
              <a:rPr lang="en" dirty="0">
                <a:latin typeface="Open Sans"/>
                <a:ea typeface="Open Sans"/>
                <a:cs typeface="Open Sans"/>
                <a:sym typeface="Open Sans"/>
              </a:rPr>
              <a:t>neo4j.com/aura</a:t>
            </a: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endParaRPr dirty="0">
              <a:latin typeface="Open Sans"/>
              <a:ea typeface="Open Sans"/>
              <a:cs typeface="Open Sans"/>
              <a:sym typeface="Open Sans"/>
            </a:endParaRPr>
          </a:p>
          <a:p>
            <a:pPr marL="0" lvl="0" indent="0" algn="ctr" rtl="0">
              <a:lnSpc>
                <a:spcPct val="100000"/>
              </a:lnSpc>
              <a:spcBef>
                <a:spcPts val="0"/>
              </a:spcBef>
              <a:spcAft>
                <a:spcPts val="0"/>
              </a:spcAft>
              <a:buClr>
                <a:srgbClr val="FFFFFF"/>
              </a:buClr>
              <a:buSzPts val="4500"/>
              <a:buFont typeface="Open Sans ExtraBold"/>
              <a:buNone/>
            </a:pPr>
            <a:r>
              <a:rPr lang="en" sz="2900" dirty="0">
                <a:latin typeface="Open Sans"/>
                <a:ea typeface="Open Sans"/>
                <a:cs typeface="Open Sans"/>
                <a:sym typeface="Open Sans"/>
              </a:rPr>
              <a:t>Do ask in the chat if something doesn't work!</a:t>
            </a:r>
            <a:endParaRPr sz="2900" dirty="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p:nvPr/>
        </p:nvSpPr>
        <p:spPr>
          <a:xfrm>
            <a:off x="3072000" y="447425"/>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lt1"/>
                </a:solidFill>
              </a:rPr>
              <a:t>dev.neo4j.com/refcard</a:t>
            </a:r>
            <a:endParaRPr sz="1500">
              <a:solidFill>
                <a:schemeClr val="lt1"/>
              </a:solidFill>
            </a:endParaRPr>
          </a:p>
        </p:txBody>
      </p:sp>
      <p:sp>
        <p:nvSpPr>
          <p:cNvPr id="521" name="Google Shape;521;p66"/>
          <p:cNvSpPr txBox="1"/>
          <p:nvPr/>
        </p:nvSpPr>
        <p:spPr>
          <a:xfrm>
            <a:off x="3544071" y="4740775"/>
            <a:ext cx="30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dev.neo4j.com/refcard</a:t>
            </a:r>
            <a:endParaRPr>
              <a:latin typeface="Open Sans"/>
              <a:ea typeface="Open Sans"/>
              <a:cs typeface="Open Sans"/>
              <a:sym typeface="Open Sans"/>
            </a:endParaRPr>
          </a:p>
        </p:txBody>
      </p:sp>
      <p:pic>
        <p:nvPicPr>
          <p:cNvPr id="3" name="Picture 2">
            <a:extLst>
              <a:ext uri="{FF2B5EF4-FFF2-40B4-BE49-F238E27FC236}">
                <a16:creationId xmlns:a16="http://schemas.microsoft.com/office/drawing/2014/main" id="{77FD23FF-EDD8-F233-D25B-403DF108E998}"/>
              </a:ext>
            </a:extLst>
          </p:cNvPr>
          <p:cNvPicPr>
            <a:picLocks noChangeAspect="1"/>
          </p:cNvPicPr>
          <p:nvPr/>
        </p:nvPicPr>
        <p:blipFill>
          <a:blip r:embed="rId3"/>
          <a:stretch>
            <a:fillRect/>
          </a:stretch>
        </p:blipFill>
        <p:spPr>
          <a:xfrm>
            <a:off x="0" y="162405"/>
            <a:ext cx="9144000" cy="44567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4"/>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 and now, let’s query the Graph together using Cypher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3" name="Picture 2">
            <a:extLst>
              <a:ext uri="{FF2B5EF4-FFF2-40B4-BE49-F238E27FC236}">
                <a16:creationId xmlns:a16="http://schemas.microsoft.com/office/drawing/2014/main" id="{36018A46-877D-226F-F8D2-9CE8203A988B}"/>
              </a:ext>
            </a:extLst>
          </p:cNvPr>
          <p:cNvPicPr>
            <a:picLocks noChangeAspect="1"/>
          </p:cNvPicPr>
          <p:nvPr/>
        </p:nvPicPr>
        <p:blipFill>
          <a:blip r:embed="rId3"/>
          <a:stretch>
            <a:fillRect/>
          </a:stretch>
        </p:blipFill>
        <p:spPr>
          <a:xfrm>
            <a:off x="0" y="443709"/>
            <a:ext cx="9144000" cy="364044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3" name="Picture 2">
            <a:extLst>
              <a:ext uri="{FF2B5EF4-FFF2-40B4-BE49-F238E27FC236}">
                <a16:creationId xmlns:a16="http://schemas.microsoft.com/office/drawing/2014/main" id="{3663D280-2080-AEE1-49DC-27768F819843}"/>
              </a:ext>
            </a:extLst>
          </p:cNvPr>
          <p:cNvPicPr>
            <a:picLocks noChangeAspect="1"/>
          </p:cNvPicPr>
          <p:nvPr/>
        </p:nvPicPr>
        <p:blipFill>
          <a:blip r:embed="rId3"/>
          <a:stretch>
            <a:fillRect/>
          </a:stretch>
        </p:blipFill>
        <p:spPr>
          <a:xfrm>
            <a:off x="0" y="609937"/>
            <a:ext cx="9144000" cy="39236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9"/>
          <p:cNvPicPr preferRelativeResize="0"/>
          <p:nvPr/>
        </p:nvPicPr>
        <p:blipFill>
          <a:blip r:embed="rId3">
            <a:alphaModFix/>
          </a:blip>
          <a:stretch>
            <a:fillRect/>
          </a:stretch>
        </p:blipFill>
        <p:spPr>
          <a:xfrm>
            <a:off x="6112875" y="1932128"/>
            <a:ext cx="388425" cy="140650"/>
          </a:xfrm>
          <a:prstGeom prst="rect">
            <a:avLst/>
          </a:prstGeom>
          <a:noFill/>
          <a:ln>
            <a:noFill/>
          </a:ln>
        </p:spPr>
      </p:pic>
      <p:pic>
        <p:nvPicPr>
          <p:cNvPr id="3" name="Picture 2">
            <a:extLst>
              <a:ext uri="{FF2B5EF4-FFF2-40B4-BE49-F238E27FC236}">
                <a16:creationId xmlns:a16="http://schemas.microsoft.com/office/drawing/2014/main" id="{814FA3DA-C132-61E6-47E7-309738C56F27}"/>
              </a:ext>
            </a:extLst>
          </p:cNvPr>
          <p:cNvPicPr>
            <a:picLocks noChangeAspect="1"/>
          </p:cNvPicPr>
          <p:nvPr/>
        </p:nvPicPr>
        <p:blipFill>
          <a:blip r:embed="rId4"/>
          <a:stretch>
            <a:fillRect/>
          </a:stretch>
        </p:blipFill>
        <p:spPr>
          <a:xfrm>
            <a:off x="0" y="886450"/>
            <a:ext cx="9144000" cy="33705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2"/>
          <p:cNvPicPr preferRelativeResize="0"/>
          <p:nvPr/>
        </p:nvPicPr>
        <p:blipFill>
          <a:blip r:embed="rId3">
            <a:alphaModFix/>
          </a:blip>
          <a:stretch>
            <a:fillRect/>
          </a:stretch>
        </p:blipFill>
        <p:spPr>
          <a:xfrm>
            <a:off x="6112875" y="1932128"/>
            <a:ext cx="388425" cy="140650"/>
          </a:xfrm>
          <a:prstGeom prst="rect">
            <a:avLst/>
          </a:prstGeom>
          <a:noFill/>
          <a:ln>
            <a:noFill/>
          </a:ln>
        </p:spPr>
      </p:pic>
      <p:pic>
        <p:nvPicPr>
          <p:cNvPr id="3" name="Picture 2">
            <a:extLst>
              <a:ext uri="{FF2B5EF4-FFF2-40B4-BE49-F238E27FC236}">
                <a16:creationId xmlns:a16="http://schemas.microsoft.com/office/drawing/2014/main" id="{C2F63983-B86D-4170-F17E-2B8399BF3B0C}"/>
              </a:ext>
            </a:extLst>
          </p:cNvPr>
          <p:cNvPicPr>
            <a:picLocks noChangeAspect="1"/>
          </p:cNvPicPr>
          <p:nvPr/>
        </p:nvPicPr>
        <p:blipFill>
          <a:blip r:embed="rId4"/>
          <a:stretch>
            <a:fillRect/>
          </a:stretch>
        </p:blipFill>
        <p:spPr>
          <a:xfrm>
            <a:off x="0" y="308869"/>
            <a:ext cx="9144000" cy="41398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2"/>
          <p:cNvPicPr preferRelativeResize="0"/>
          <p:nvPr/>
        </p:nvPicPr>
        <p:blipFill>
          <a:blip r:embed="rId3">
            <a:alphaModFix/>
          </a:blip>
          <a:stretch>
            <a:fillRect/>
          </a:stretch>
        </p:blipFill>
        <p:spPr>
          <a:xfrm>
            <a:off x="6112875" y="1932128"/>
            <a:ext cx="388425" cy="140650"/>
          </a:xfrm>
          <a:prstGeom prst="rect">
            <a:avLst/>
          </a:prstGeom>
          <a:noFill/>
          <a:ln>
            <a:noFill/>
          </a:ln>
        </p:spPr>
      </p:pic>
      <p:pic>
        <p:nvPicPr>
          <p:cNvPr id="4" name="Picture 3">
            <a:extLst>
              <a:ext uri="{FF2B5EF4-FFF2-40B4-BE49-F238E27FC236}">
                <a16:creationId xmlns:a16="http://schemas.microsoft.com/office/drawing/2014/main" id="{4F6D08CF-EC7F-CDB1-665D-DDF70F530725}"/>
              </a:ext>
            </a:extLst>
          </p:cNvPr>
          <p:cNvPicPr>
            <a:picLocks noChangeAspect="1"/>
          </p:cNvPicPr>
          <p:nvPr/>
        </p:nvPicPr>
        <p:blipFill>
          <a:blip r:embed="rId4"/>
          <a:stretch>
            <a:fillRect/>
          </a:stretch>
        </p:blipFill>
        <p:spPr>
          <a:xfrm>
            <a:off x="0" y="358416"/>
            <a:ext cx="9144000" cy="4426668"/>
          </a:xfrm>
          <a:prstGeom prst="rect">
            <a:avLst/>
          </a:prstGeom>
        </p:spPr>
      </p:pic>
    </p:spTree>
    <p:extLst>
      <p:ext uri="{BB962C8B-B14F-4D97-AF65-F5344CB8AC3E}">
        <p14:creationId xmlns:p14="http://schemas.microsoft.com/office/powerpoint/2010/main" val="358864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7"/>
          <p:cNvSpPr txBox="1">
            <a:spLocks noGrp="1"/>
          </p:cNvSpPr>
          <p:nvPr>
            <p:ph type="title"/>
          </p:nvPr>
        </p:nvSpPr>
        <p:spPr>
          <a:xfrm>
            <a:off x="355850"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Follow along !</a:t>
            </a:r>
            <a:endParaRPr>
              <a:latin typeface="Open Sans"/>
              <a:ea typeface="Open Sans"/>
              <a:cs typeface="Open Sans"/>
              <a:sym typeface="Open Sans"/>
            </a:endParaRPr>
          </a:p>
        </p:txBody>
      </p:sp>
      <p:sp>
        <p:nvSpPr>
          <p:cNvPr id="527" name="Google Shape;527;p67"/>
          <p:cNvSpPr txBox="1">
            <a:spLocks noGrp="1"/>
          </p:cNvSpPr>
          <p:nvPr>
            <p:ph type="title"/>
          </p:nvPr>
        </p:nvSpPr>
        <p:spPr>
          <a:xfrm>
            <a:off x="548550" y="1912925"/>
            <a:ext cx="8046900" cy="871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u="sng" dirty="0">
                <a:solidFill>
                  <a:schemeClr val="hlink"/>
                </a:solidFill>
                <a:latin typeface="Open Sans"/>
                <a:ea typeface="Open Sans"/>
                <a:cs typeface="Open Sans"/>
                <a:sym typeface="Open Sans"/>
              </a:rPr>
              <a:t>https://github.com/chintan196/neo4j-training/wiki/Workshop-Steps!</a:t>
            </a:r>
            <a:endParaRPr dirty="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9"/>
          <p:cNvSpPr txBox="1">
            <a:spLocks noGrp="1"/>
          </p:cNvSpPr>
          <p:nvPr>
            <p:ph type="subTitle" idx="1"/>
          </p:nvPr>
        </p:nvSpPr>
        <p:spPr>
          <a:xfrm>
            <a:off x="664700" y="3134825"/>
            <a:ext cx="476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latin typeface="Open Sans"/>
                <a:ea typeface="Open Sans"/>
                <a:cs typeface="Open Sans"/>
                <a:sym typeface="Open Sans"/>
              </a:rPr>
              <a:t>dev.neo4j.com/moviedata</a:t>
            </a:r>
            <a:endParaRPr sz="2100" dirty="0">
              <a:latin typeface="Open Sans"/>
              <a:ea typeface="Open Sans"/>
              <a:cs typeface="Open Sans"/>
              <a:sym typeface="Open Sans"/>
            </a:endParaRPr>
          </a:p>
        </p:txBody>
      </p:sp>
      <p:sp>
        <p:nvSpPr>
          <p:cNvPr id="539" name="Google Shape;539;p69"/>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Neo4j Data Importer</a:t>
            </a:r>
            <a:endParaRPr>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3" name="Picture 2">
            <a:extLst>
              <a:ext uri="{FF2B5EF4-FFF2-40B4-BE49-F238E27FC236}">
                <a16:creationId xmlns:a16="http://schemas.microsoft.com/office/drawing/2014/main" id="{D568CE88-6827-678E-02CF-3399136B7EE1}"/>
              </a:ext>
            </a:extLst>
          </p:cNvPr>
          <p:cNvPicPr>
            <a:picLocks noChangeAspect="1"/>
          </p:cNvPicPr>
          <p:nvPr/>
        </p:nvPicPr>
        <p:blipFill>
          <a:blip r:embed="rId3"/>
          <a:stretch>
            <a:fillRect/>
          </a:stretch>
        </p:blipFill>
        <p:spPr>
          <a:xfrm>
            <a:off x="0" y="375187"/>
            <a:ext cx="9144000" cy="43931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367375"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Time to have a go! with AuraDB Free!</a:t>
            </a:r>
            <a:endParaRPr>
              <a:latin typeface="Open Sans"/>
              <a:ea typeface="Open Sans"/>
              <a:cs typeface="Open Sans"/>
              <a:sym typeface="Open Sans"/>
            </a:endParaRPr>
          </a:p>
        </p:txBody>
      </p:sp>
      <p:sp>
        <p:nvSpPr>
          <p:cNvPr id="254" name="Google Shape;254;p33"/>
          <p:cNvSpPr txBox="1">
            <a:spLocks noGrp="1"/>
          </p:cNvSpPr>
          <p:nvPr>
            <p:ph type="body" idx="1"/>
          </p:nvPr>
        </p:nvSpPr>
        <p:spPr>
          <a:xfrm>
            <a:off x="666550" y="688700"/>
            <a:ext cx="8132700" cy="403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Go to </a:t>
            </a:r>
            <a:r>
              <a:rPr lang="en" b="1" dirty="0">
                <a:latin typeface="Open Sans"/>
                <a:ea typeface="Open Sans"/>
                <a:cs typeface="Open Sans"/>
                <a:sym typeface="Open Sans"/>
              </a:rPr>
              <a:t>dev.neo4j.com/aura-login </a:t>
            </a:r>
            <a:r>
              <a:rPr lang="en" dirty="0">
                <a:latin typeface="Open Sans"/>
                <a:ea typeface="Open Sans"/>
                <a:cs typeface="Open Sans"/>
                <a:sym typeface="Open Sans"/>
              </a:rPr>
              <a:t>OR </a:t>
            </a:r>
            <a:r>
              <a:rPr lang="en" b="1" dirty="0">
                <a:latin typeface="Open Sans"/>
                <a:ea typeface="Open Sans"/>
                <a:cs typeface="Open Sans"/>
                <a:sym typeface="Open Sans"/>
              </a:rPr>
              <a:t>console.neo4j.io</a:t>
            </a:r>
            <a:endParaRPr b="1"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Register and choose </a:t>
            </a:r>
            <a:r>
              <a:rPr lang="en" b="1" dirty="0">
                <a:latin typeface="Open Sans"/>
                <a:ea typeface="Open Sans"/>
                <a:cs typeface="Open Sans"/>
                <a:sym typeface="Open Sans"/>
              </a:rPr>
              <a:t>AuraDB</a:t>
            </a:r>
            <a:endParaRPr b="1" dirty="0">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AutoNum type="arabicPeriod"/>
            </a:pPr>
            <a:r>
              <a:rPr lang="en" dirty="0">
                <a:solidFill>
                  <a:schemeClr val="dk1"/>
                </a:solidFill>
                <a:latin typeface="Open Sans"/>
                <a:ea typeface="Open Sans"/>
                <a:cs typeface="Open Sans"/>
                <a:sym typeface="Open Sans"/>
              </a:rPr>
              <a:t>Click on Instances - </a:t>
            </a:r>
            <a:r>
              <a:rPr lang="en" b="1" dirty="0">
                <a:solidFill>
                  <a:schemeClr val="dk1"/>
                </a:solidFill>
                <a:latin typeface="Open Sans"/>
                <a:ea typeface="Open Sans"/>
                <a:cs typeface="Open Sans"/>
                <a:sym typeface="Open Sans"/>
              </a:rPr>
              <a:t>New Instance</a:t>
            </a:r>
            <a:endParaRPr b="1" dirty="0">
              <a:solidFill>
                <a:schemeClr val="dk1"/>
              </a:solidFill>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Choose the </a:t>
            </a:r>
            <a:r>
              <a:rPr lang="en" b="1" dirty="0">
                <a:latin typeface="Open Sans"/>
                <a:ea typeface="Open Sans"/>
                <a:cs typeface="Open Sans"/>
                <a:sym typeface="Open Sans"/>
              </a:rPr>
              <a:t>Movies</a:t>
            </a:r>
            <a:r>
              <a:rPr lang="en" dirty="0">
                <a:latin typeface="Open Sans"/>
                <a:ea typeface="Open Sans"/>
                <a:cs typeface="Open Sans"/>
                <a:sym typeface="Open Sans"/>
              </a:rPr>
              <a:t> Instance option</a:t>
            </a:r>
            <a:endParaRPr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Click </a:t>
            </a:r>
            <a:r>
              <a:rPr lang="en" b="1" dirty="0">
                <a:latin typeface="Open Sans"/>
                <a:ea typeface="Open Sans"/>
                <a:cs typeface="Open Sans"/>
                <a:sym typeface="Open Sans"/>
              </a:rPr>
              <a:t>Create</a:t>
            </a:r>
            <a:endParaRPr dirty="0">
              <a:latin typeface="Open Sans"/>
              <a:ea typeface="Open Sans"/>
              <a:cs typeface="Open Sans"/>
              <a:sym typeface="Open Sans"/>
            </a:endParaRPr>
          </a:p>
          <a:p>
            <a:pPr marL="457200" lvl="0" indent="-342900" algn="l" rtl="0">
              <a:spcBef>
                <a:spcPts val="0"/>
              </a:spcBef>
              <a:spcAft>
                <a:spcPts val="0"/>
              </a:spcAft>
              <a:buSzPts val="1800"/>
              <a:buAutoNum type="arabicPeriod"/>
            </a:pPr>
            <a:r>
              <a:rPr lang="en" dirty="0">
                <a:latin typeface="Open Sans"/>
                <a:ea typeface="Open Sans"/>
                <a:cs typeface="Open Sans"/>
                <a:sym typeface="Open Sans"/>
              </a:rPr>
              <a:t>Download/Save your</a:t>
            </a:r>
            <a:r>
              <a:rPr lang="en" b="1" dirty="0">
                <a:latin typeface="Open Sans"/>
                <a:ea typeface="Open Sans"/>
                <a:cs typeface="Open Sans"/>
                <a:sym typeface="Open Sans"/>
              </a:rPr>
              <a:t> generated password</a:t>
            </a:r>
            <a:r>
              <a:rPr lang="en" dirty="0">
                <a:latin typeface="Open Sans"/>
                <a:ea typeface="Open Sans"/>
                <a:cs typeface="Open Sans"/>
                <a:sym typeface="Open Sans"/>
              </a:rPr>
              <a:t> - keep it safe!</a:t>
            </a:r>
            <a:endParaRPr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Wait for 3-5 minutes until your Database is ready for use!</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Can’t access </a:t>
            </a:r>
            <a:r>
              <a:rPr lang="en" b="1" dirty="0">
                <a:latin typeface="Open Sans"/>
                <a:ea typeface="Open Sans"/>
                <a:cs typeface="Open Sans"/>
                <a:sym typeface="Open Sans"/>
              </a:rPr>
              <a:t>AuraDB Free</a:t>
            </a:r>
            <a:r>
              <a:rPr lang="en" dirty="0">
                <a:latin typeface="Open Sans"/>
                <a:ea typeface="Open Sans"/>
                <a:cs typeface="Open Sans"/>
                <a:sym typeface="Open Sans"/>
              </a:rPr>
              <a:t>? No problem! Use a </a:t>
            </a:r>
            <a:r>
              <a:rPr lang="en" b="1" dirty="0">
                <a:latin typeface="Open Sans"/>
                <a:ea typeface="Open Sans"/>
                <a:cs typeface="Open Sans"/>
                <a:sym typeface="Open Sans"/>
              </a:rPr>
              <a:t>Neo4j Sandbox</a:t>
            </a:r>
            <a:r>
              <a:rPr lang="en" dirty="0">
                <a:latin typeface="Open Sans"/>
                <a:ea typeface="Open Sans"/>
                <a:cs typeface="Open Sans"/>
                <a:sym typeface="Open Sans"/>
              </a:rPr>
              <a:t> instead</a:t>
            </a:r>
            <a:endParaRPr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Go to </a:t>
            </a:r>
            <a:r>
              <a:rPr lang="en" b="1" dirty="0">
                <a:latin typeface="Open Sans"/>
                <a:ea typeface="Open Sans"/>
                <a:cs typeface="Open Sans"/>
                <a:sym typeface="Open Sans"/>
              </a:rPr>
              <a:t>dev.neo4j.com/try</a:t>
            </a:r>
            <a:endParaRPr b="1"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dirty="0">
                <a:latin typeface="Open Sans"/>
                <a:ea typeface="Open Sans"/>
                <a:cs typeface="Open Sans"/>
                <a:sym typeface="Open Sans"/>
              </a:rPr>
              <a:t>Sign in &amp; choose the </a:t>
            </a:r>
            <a:r>
              <a:rPr lang="en" b="1" dirty="0">
                <a:latin typeface="Open Sans"/>
                <a:ea typeface="Open Sans"/>
                <a:cs typeface="Open Sans"/>
                <a:sym typeface="Open Sans"/>
              </a:rPr>
              <a:t>Movies</a:t>
            </a:r>
            <a:r>
              <a:rPr lang="en" dirty="0">
                <a:latin typeface="Open Sans"/>
                <a:ea typeface="Open Sans"/>
                <a:cs typeface="Open Sans"/>
                <a:sym typeface="Open Sans"/>
              </a:rPr>
              <a:t> pre-built instance</a:t>
            </a:r>
            <a:endParaRPr dirty="0">
              <a:latin typeface="Open Sans"/>
              <a:ea typeface="Open Sans"/>
              <a:cs typeface="Open Sans"/>
              <a:sym typeface="Open Sans"/>
            </a:endParaRPr>
          </a:p>
        </p:txBody>
      </p:sp>
      <p:pic>
        <p:nvPicPr>
          <p:cNvPr id="255" name="Google Shape;255;p33"/>
          <p:cNvPicPr preferRelativeResize="0"/>
          <p:nvPr/>
        </p:nvPicPr>
        <p:blipFill>
          <a:blip r:embed="rId3">
            <a:alphaModFix/>
          </a:blip>
          <a:stretch>
            <a:fillRect/>
          </a:stretch>
        </p:blipFill>
        <p:spPr>
          <a:xfrm>
            <a:off x="7344400" y="746291"/>
            <a:ext cx="1743825" cy="2130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3" name="Picture 2">
            <a:extLst>
              <a:ext uri="{FF2B5EF4-FFF2-40B4-BE49-F238E27FC236}">
                <a16:creationId xmlns:a16="http://schemas.microsoft.com/office/drawing/2014/main" id="{EF5C1844-9735-D330-D5B0-EBE97F2227DD}"/>
              </a:ext>
            </a:extLst>
          </p:cNvPr>
          <p:cNvPicPr>
            <a:picLocks noChangeAspect="1"/>
          </p:cNvPicPr>
          <p:nvPr/>
        </p:nvPicPr>
        <p:blipFill>
          <a:blip r:embed="rId3"/>
          <a:stretch>
            <a:fillRect/>
          </a:stretch>
        </p:blipFill>
        <p:spPr>
          <a:xfrm>
            <a:off x="0" y="359877"/>
            <a:ext cx="9144000" cy="44237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3" name="Picture 2">
            <a:extLst>
              <a:ext uri="{FF2B5EF4-FFF2-40B4-BE49-F238E27FC236}">
                <a16:creationId xmlns:a16="http://schemas.microsoft.com/office/drawing/2014/main" id="{184AD850-DE94-9688-9699-859C02C2DF0D}"/>
              </a:ext>
            </a:extLst>
          </p:cNvPr>
          <p:cNvPicPr>
            <a:picLocks noChangeAspect="1"/>
          </p:cNvPicPr>
          <p:nvPr/>
        </p:nvPicPr>
        <p:blipFill>
          <a:blip r:embed="rId3"/>
          <a:stretch>
            <a:fillRect/>
          </a:stretch>
        </p:blipFill>
        <p:spPr>
          <a:xfrm>
            <a:off x="0" y="341270"/>
            <a:ext cx="9144000" cy="446095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3" name="Picture 2">
            <a:extLst>
              <a:ext uri="{FF2B5EF4-FFF2-40B4-BE49-F238E27FC236}">
                <a16:creationId xmlns:a16="http://schemas.microsoft.com/office/drawing/2014/main" id="{0A816728-ECF9-91CE-8377-E717E04A3B53}"/>
              </a:ext>
            </a:extLst>
          </p:cNvPr>
          <p:cNvPicPr>
            <a:picLocks noChangeAspect="1"/>
          </p:cNvPicPr>
          <p:nvPr/>
        </p:nvPicPr>
        <p:blipFill>
          <a:blip r:embed="rId3"/>
          <a:stretch>
            <a:fillRect/>
          </a:stretch>
        </p:blipFill>
        <p:spPr>
          <a:xfrm>
            <a:off x="0" y="1470465"/>
            <a:ext cx="9144000" cy="220256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3" name="Picture 2">
            <a:extLst>
              <a:ext uri="{FF2B5EF4-FFF2-40B4-BE49-F238E27FC236}">
                <a16:creationId xmlns:a16="http://schemas.microsoft.com/office/drawing/2014/main" id="{54BFDFFB-2617-CB17-A36A-147D3023D1B4}"/>
              </a:ext>
            </a:extLst>
          </p:cNvPr>
          <p:cNvPicPr>
            <a:picLocks noChangeAspect="1"/>
          </p:cNvPicPr>
          <p:nvPr/>
        </p:nvPicPr>
        <p:blipFill>
          <a:blip r:embed="rId3"/>
          <a:stretch>
            <a:fillRect/>
          </a:stretch>
        </p:blipFill>
        <p:spPr>
          <a:xfrm>
            <a:off x="0" y="361034"/>
            <a:ext cx="9144000" cy="442143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7"/>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Neo4j Bloom </a:t>
            </a:r>
            <a:endParaRPr>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3" name="Picture 2">
            <a:extLst>
              <a:ext uri="{FF2B5EF4-FFF2-40B4-BE49-F238E27FC236}">
                <a16:creationId xmlns:a16="http://schemas.microsoft.com/office/drawing/2014/main" id="{4A0F5A9C-9DCF-3FE3-D3A2-62FB7EF3EE9A}"/>
              </a:ext>
            </a:extLst>
          </p:cNvPr>
          <p:cNvPicPr>
            <a:picLocks noChangeAspect="1"/>
          </p:cNvPicPr>
          <p:nvPr/>
        </p:nvPicPr>
        <p:blipFill>
          <a:blip r:embed="rId3"/>
          <a:stretch>
            <a:fillRect/>
          </a:stretch>
        </p:blipFill>
        <p:spPr>
          <a:xfrm>
            <a:off x="0" y="395401"/>
            <a:ext cx="9144000" cy="435269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3" name="Picture 2">
            <a:extLst>
              <a:ext uri="{FF2B5EF4-FFF2-40B4-BE49-F238E27FC236}">
                <a16:creationId xmlns:a16="http://schemas.microsoft.com/office/drawing/2014/main" id="{B2B74A60-A723-857A-4943-A1CAADC49E5B}"/>
              </a:ext>
            </a:extLst>
          </p:cNvPr>
          <p:cNvPicPr>
            <a:picLocks noChangeAspect="1"/>
          </p:cNvPicPr>
          <p:nvPr/>
        </p:nvPicPr>
        <p:blipFill>
          <a:blip r:embed="rId3"/>
          <a:stretch>
            <a:fillRect/>
          </a:stretch>
        </p:blipFill>
        <p:spPr>
          <a:xfrm>
            <a:off x="0" y="461596"/>
            <a:ext cx="9144000" cy="422030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90"/>
          <p:cNvPicPr preferRelativeResize="0"/>
          <p:nvPr/>
        </p:nvPicPr>
        <p:blipFill>
          <a:blip r:embed="rId3">
            <a:alphaModFix/>
          </a:blip>
          <a:stretch>
            <a:fillRect/>
          </a:stretch>
        </p:blipFill>
        <p:spPr>
          <a:xfrm>
            <a:off x="152400" y="359521"/>
            <a:ext cx="8839196" cy="404820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91"/>
          <p:cNvPicPr preferRelativeResize="0"/>
          <p:nvPr/>
        </p:nvPicPr>
        <p:blipFill>
          <a:blip r:embed="rId3">
            <a:alphaModFix/>
          </a:blip>
          <a:stretch>
            <a:fillRect/>
          </a:stretch>
        </p:blipFill>
        <p:spPr>
          <a:xfrm>
            <a:off x="152400" y="152400"/>
            <a:ext cx="8839199" cy="3850796"/>
          </a:xfrm>
          <a:prstGeom prst="rect">
            <a:avLst/>
          </a:prstGeom>
          <a:noFill/>
          <a:ln>
            <a:noFill/>
          </a:ln>
          <a:effectLst>
            <a:outerShdw blurRad="57150" dist="19050" dir="5400000" algn="bl" rotWithShape="0">
              <a:srgbClr val="000000">
                <a:alpha val="50000"/>
              </a:srgbClr>
            </a:outerShdw>
          </a:effectLst>
        </p:spPr>
      </p:pic>
      <p:pic>
        <p:nvPicPr>
          <p:cNvPr id="656" name="Google Shape;656;p91"/>
          <p:cNvPicPr preferRelativeResize="0"/>
          <p:nvPr/>
        </p:nvPicPr>
        <p:blipFill>
          <a:blip r:embed="rId4">
            <a:alphaModFix/>
          </a:blip>
          <a:stretch>
            <a:fillRect/>
          </a:stretch>
        </p:blipFill>
        <p:spPr>
          <a:xfrm>
            <a:off x="6917238" y="3518750"/>
            <a:ext cx="1949426" cy="1302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2"/>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The Neo4j Graph Data Platform</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5" name="Picture 4">
            <a:extLst>
              <a:ext uri="{FF2B5EF4-FFF2-40B4-BE49-F238E27FC236}">
                <a16:creationId xmlns:a16="http://schemas.microsoft.com/office/drawing/2014/main" id="{20705436-7E76-47A7-22FD-D2BB23686E8C}"/>
              </a:ext>
            </a:extLst>
          </p:cNvPr>
          <p:cNvPicPr>
            <a:picLocks noChangeAspect="1"/>
          </p:cNvPicPr>
          <p:nvPr/>
        </p:nvPicPr>
        <p:blipFill>
          <a:blip r:embed="rId3"/>
          <a:stretch>
            <a:fillRect/>
          </a:stretch>
        </p:blipFill>
        <p:spPr>
          <a:xfrm>
            <a:off x="0" y="446269"/>
            <a:ext cx="9144000" cy="282051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3"/>
          <p:cNvSpPr txBox="1">
            <a:spLocks noGrp="1"/>
          </p:cNvSpPr>
          <p:nvPr>
            <p:ph type="title"/>
          </p:nvPr>
        </p:nvSpPr>
        <p:spPr>
          <a:xfrm>
            <a:off x="36750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The </a:t>
            </a:r>
            <a:r>
              <a:rPr lang="en">
                <a:latin typeface="Open Sans"/>
                <a:ea typeface="Open Sans"/>
                <a:cs typeface="Open Sans"/>
                <a:sym typeface="Open Sans"/>
              </a:rPr>
              <a:t>Neo4j Graph Ecosystem</a:t>
            </a:r>
            <a:endParaRPr>
              <a:solidFill>
                <a:schemeClr val="dk1"/>
              </a:solidFill>
              <a:latin typeface="Open Sans"/>
              <a:ea typeface="Open Sans"/>
              <a:cs typeface="Open Sans"/>
              <a:sym typeface="Open Sans"/>
            </a:endParaRPr>
          </a:p>
        </p:txBody>
      </p:sp>
      <p:pic>
        <p:nvPicPr>
          <p:cNvPr id="667" name="Google Shape;667;p93"/>
          <p:cNvPicPr preferRelativeResize="0"/>
          <p:nvPr/>
        </p:nvPicPr>
        <p:blipFill>
          <a:blip r:embed="rId3">
            <a:alphaModFix/>
          </a:blip>
          <a:stretch>
            <a:fillRect/>
          </a:stretch>
        </p:blipFill>
        <p:spPr>
          <a:xfrm>
            <a:off x="499625" y="572700"/>
            <a:ext cx="8512249" cy="4265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4"/>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Language Drivers</a:t>
            </a:r>
            <a:endParaRPr>
              <a:solidFill>
                <a:schemeClr val="dk1"/>
              </a:solidFill>
              <a:latin typeface="Open Sans"/>
              <a:ea typeface="Open Sans"/>
              <a:cs typeface="Open Sans"/>
              <a:sym typeface="Open Sans"/>
            </a:endParaRPr>
          </a:p>
        </p:txBody>
      </p:sp>
      <p:sp>
        <p:nvSpPr>
          <p:cNvPr id="673" name="Google Shape;673;p94"/>
          <p:cNvSpPr txBox="1"/>
          <p:nvPr/>
        </p:nvSpPr>
        <p:spPr>
          <a:xfrm>
            <a:off x="0" y="1637173"/>
            <a:ext cx="45720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Java</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Javascript</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.Net</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Python</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Go</a:t>
            </a:r>
            <a:endParaRPr sz="1600" b="1">
              <a:solidFill>
                <a:schemeClr val="lt1"/>
              </a:solidFill>
              <a:latin typeface="Open Sans"/>
              <a:ea typeface="Open Sans"/>
              <a:cs typeface="Open Sans"/>
              <a:sym typeface="Open Sans"/>
            </a:endParaRPr>
          </a:p>
        </p:txBody>
      </p:sp>
      <p:pic>
        <p:nvPicPr>
          <p:cNvPr id="674" name="Google Shape;674;p94"/>
          <p:cNvPicPr preferRelativeResize="0"/>
          <p:nvPr/>
        </p:nvPicPr>
        <p:blipFill>
          <a:blip r:embed="rId3">
            <a:alphaModFix/>
          </a:blip>
          <a:stretch>
            <a:fillRect/>
          </a:stretch>
        </p:blipFill>
        <p:spPr>
          <a:xfrm>
            <a:off x="0" y="503675"/>
            <a:ext cx="4660224" cy="1039875"/>
          </a:xfrm>
          <a:prstGeom prst="rect">
            <a:avLst/>
          </a:prstGeom>
          <a:noFill/>
          <a:ln>
            <a:noFill/>
          </a:ln>
        </p:spPr>
      </p:pic>
      <p:pic>
        <p:nvPicPr>
          <p:cNvPr id="675" name="Google Shape;675;p94"/>
          <p:cNvPicPr preferRelativeResize="0"/>
          <p:nvPr/>
        </p:nvPicPr>
        <p:blipFill>
          <a:blip r:embed="rId4">
            <a:alphaModFix/>
          </a:blip>
          <a:stretch>
            <a:fillRect/>
          </a:stretch>
        </p:blipFill>
        <p:spPr>
          <a:xfrm>
            <a:off x="4618027" y="1552175"/>
            <a:ext cx="4483772" cy="2100455"/>
          </a:xfrm>
          <a:prstGeom prst="rect">
            <a:avLst/>
          </a:prstGeom>
          <a:noFill/>
          <a:ln>
            <a:noFill/>
          </a:ln>
          <a:effectLst>
            <a:outerShdw blurRad="57150" dist="19050" dir="5400000" algn="bl" rotWithShape="0">
              <a:srgbClr val="000000">
                <a:alpha val="50000"/>
              </a:srgbClr>
            </a:outerShdw>
          </a:effectLst>
        </p:spPr>
      </p:pic>
      <p:pic>
        <p:nvPicPr>
          <p:cNvPr id="676" name="Google Shape;676;p94"/>
          <p:cNvPicPr preferRelativeResize="0"/>
          <p:nvPr/>
        </p:nvPicPr>
        <p:blipFill>
          <a:blip r:embed="rId5">
            <a:alphaModFix/>
          </a:blip>
          <a:stretch>
            <a:fillRect/>
          </a:stretch>
        </p:blipFill>
        <p:spPr>
          <a:xfrm>
            <a:off x="4618027" y="3854391"/>
            <a:ext cx="4483775" cy="966909"/>
          </a:xfrm>
          <a:prstGeom prst="rect">
            <a:avLst/>
          </a:prstGeom>
          <a:noFill/>
          <a:ln>
            <a:noFill/>
          </a:ln>
          <a:effectLst>
            <a:outerShdw blurRad="57150" dist="19050" dir="5400000" algn="bl" rotWithShape="0">
              <a:srgbClr val="000000">
                <a:alpha val="50000"/>
              </a:srgbClr>
            </a:outerShdw>
          </a:effectLst>
        </p:spPr>
      </p:pic>
      <p:sp>
        <p:nvSpPr>
          <p:cNvPr id="677" name="Google Shape;677;p94"/>
          <p:cNvSpPr txBox="1"/>
          <p:nvPr/>
        </p:nvSpPr>
        <p:spPr>
          <a:xfrm>
            <a:off x="468025" y="4251200"/>
            <a:ext cx="33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https://neo4j.com/docs/drivers-apis/</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5"/>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Connectors &amp; APIs</a:t>
            </a:r>
            <a:endParaRPr>
              <a:solidFill>
                <a:schemeClr val="dk1"/>
              </a:solidFill>
              <a:latin typeface="Open Sans"/>
              <a:ea typeface="Open Sans"/>
              <a:cs typeface="Open Sans"/>
              <a:sym typeface="Open Sans"/>
            </a:endParaRPr>
          </a:p>
        </p:txBody>
      </p:sp>
      <p:sp>
        <p:nvSpPr>
          <p:cNvPr id="683" name="Google Shape;683;p95"/>
          <p:cNvSpPr txBox="1"/>
          <p:nvPr/>
        </p:nvSpPr>
        <p:spPr>
          <a:xfrm>
            <a:off x="0" y="989748"/>
            <a:ext cx="4572000" cy="3140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Kafka Connect Connector</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Spark Connector</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JDBC Driver (RDBMS)</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BI Connector (ODBC, JDBC)</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Data Warehouse Connector</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Spring Data Neo4j</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OGM</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GraphQL API</a:t>
            </a: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HTTP API</a:t>
            </a:r>
            <a:endParaRPr sz="1600" b="1">
              <a:solidFill>
                <a:schemeClr val="lt1"/>
              </a:solidFill>
              <a:latin typeface="Open Sans"/>
              <a:ea typeface="Open Sans"/>
              <a:cs typeface="Open Sans"/>
              <a:sym typeface="Open Sans"/>
            </a:endParaRPr>
          </a:p>
        </p:txBody>
      </p:sp>
      <p:sp>
        <p:nvSpPr>
          <p:cNvPr id="684" name="Google Shape;684;p95"/>
          <p:cNvSpPr txBox="1"/>
          <p:nvPr/>
        </p:nvSpPr>
        <p:spPr>
          <a:xfrm>
            <a:off x="517900" y="4435275"/>
            <a:ext cx="338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https://neo4j.com/docs/drivers-apis/</a:t>
            </a:r>
            <a:endParaRPr>
              <a:latin typeface="Open Sans"/>
              <a:ea typeface="Open Sans"/>
              <a:cs typeface="Open Sans"/>
              <a:sym typeface="Open Sans"/>
            </a:endParaRPr>
          </a:p>
        </p:txBody>
      </p:sp>
      <p:pic>
        <p:nvPicPr>
          <p:cNvPr id="685" name="Google Shape;685;p95"/>
          <p:cNvPicPr preferRelativeResize="0"/>
          <p:nvPr/>
        </p:nvPicPr>
        <p:blipFill>
          <a:blip r:embed="rId3">
            <a:alphaModFix/>
          </a:blip>
          <a:stretch>
            <a:fillRect/>
          </a:stretch>
        </p:blipFill>
        <p:spPr>
          <a:xfrm>
            <a:off x="4637205" y="989750"/>
            <a:ext cx="4472276" cy="2118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6"/>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Libraries</a:t>
            </a:r>
            <a:endParaRPr>
              <a:solidFill>
                <a:schemeClr val="dk1"/>
              </a:solidFill>
              <a:latin typeface="Open Sans"/>
              <a:ea typeface="Open Sans"/>
              <a:cs typeface="Open Sans"/>
              <a:sym typeface="Open Sans"/>
            </a:endParaRPr>
          </a:p>
        </p:txBody>
      </p:sp>
      <p:sp>
        <p:nvSpPr>
          <p:cNvPr id="691" name="Google Shape;691;p96"/>
          <p:cNvSpPr txBox="1"/>
          <p:nvPr/>
        </p:nvSpPr>
        <p:spPr>
          <a:xfrm>
            <a:off x="0" y="1818231"/>
            <a:ext cx="45720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Open Sans"/>
              <a:buChar char="●"/>
            </a:pPr>
            <a:r>
              <a:rPr lang="en" sz="1600" b="1" dirty="0">
                <a:solidFill>
                  <a:schemeClr val="lt1"/>
                </a:solidFill>
                <a:latin typeface="Open Sans"/>
                <a:ea typeface="Open Sans"/>
                <a:cs typeface="Open Sans"/>
                <a:sym typeface="Open Sans"/>
              </a:rPr>
              <a:t>APOC (Cypher utility extension)</a:t>
            </a:r>
            <a:endParaRPr sz="1600" b="1"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dirty="0">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dirty="0">
                <a:solidFill>
                  <a:schemeClr val="lt1"/>
                </a:solidFill>
                <a:latin typeface="Open Sans"/>
                <a:ea typeface="Open Sans"/>
                <a:cs typeface="Open Sans"/>
                <a:sym typeface="Open Sans"/>
              </a:rPr>
              <a:t>neosemantics (RDF integration)</a:t>
            </a:r>
            <a:endParaRPr sz="1600" b="1"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dirty="0">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dirty="0">
                <a:solidFill>
                  <a:schemeClr val="lt1"/>
                </a:solidFill>
                <a:latin typeface="Open Sans"/>
                <a:ea typeface="Open Sans"/>
                <a:cs typeface="Open Sans"/>
                <a:sym typeface="Open Sans"/>
              </a:rPr>
              <a:t>Neo4j Streams (Kafka integration)</a:t>
            </a:r>
            <a:endParaRPr sz="1600" b="1" dirty="0">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dirty="0">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dirty="0">
                <a:solidFill>
                  <a:schemeClr val="lt1"/>
                </a:solidFill>
                <a:latin typeface="Open Sans"/>
                <a:ea typeface="Open Sans"/>
                <a:cs typeface="Open Sans"/>
                <a:sym typeface="Open Sans"/>
              </a:rPr>
              <a:t>Graph Data Science (65+ algorithms)</a:t>
            </a:r>
            <a:endParaRPr sz="1600" b="1" dirty="0">
              <a:solidFill>
                <a:schemeClr val="lt1"/>
              </a:solidFill>
              <a:latin typeface="Open Sans"/>
              <a:ea typeface="Open Sans"/>
              <a:cs typeface="Open Sans"/>
              <a:sym typeface="Open Sans"/>
            </a:endParaRPr>
          </a:p>
        </p:txBody>
      </p:sp>
      <p:sp>
        <p:nvSpPr>
          <p:cNvPr id="692" name="Google Shape;692;p96"/>
          <p:cNvSpPr txBox="1"/>
          <p:nvPr/>
        </p:nvSpPr>
        <p:spPr>
          <a:xfrm>
            <a:off x="481050" y="4090100"/>
            <a:ext cx="360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neo4j.com/product/graph-data-science/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neo4j.com/labs/</a:t>
            </a:r>
            <a:endParaRPr>
              <a:latin typeface="Open Sans"/>
              <a:ea typeface="Open Sans"/>
              <a:cs typeface="Open Sans"/>
              <a:sym typeface="Open Sans"/>
            </a:endParaRPr>
          </a:p>
        </p:txBody>
      </p:sp>
      <p:pic>
        <p:nvPicPr>
          <p:cNvPr id="693" name="Google Shape;693;p96"/>
          <p:cNvPicPr preferRelativeResize="0"/>
          <p:nvPr/>
        </p:nvPicPr>
        <p:blipFill>
          <a:blip r:embed="rId3">
            <a:alphaModFix/>
          </a:blip>
          <a:stretch>
            <a:fillRect/>
          </a:stretch>
        </p:blipFill>
        <p:spPr>
          <a:xfrm>
            <a:off x="4740750" y="253171"/>
            <a:ext cx="4233701" cy="1690420"/>
          </a:xfrm>
          <a:prstGeom prst="rect">
            <a:avLst/>
          </a:prstGeom>
          <a:noFill/>
          <a:ln>
            <a:noFill/>
          </a:ln>
          <a:effectLst>
            <a:outerShdw blurRad="57150" dist="19050" dir="5400000" algn="bl" rotWithShape="0">
              <a:srgbClr val="000000">
                <a:alpha val="50000"/>
              </a:srgbClr>
            </a:outerShdw>
          </a:effectLst>
        </p:spPr>
      </p:pic>
      <p:pic>
        <p:nvPicPr>
          <p:cNvPr id="694" name="Google Shape;694;p96"/>
          <p:cNvPicPr preferRelativeResize="0"/>
          <p:nvPr/>
        </p:nvPicPr>
        <p:blipFill>
          <a:blip r:embed="rId4">
            <a:alphaModFix/>
          </a:blip>
          <a:stretch>
            <a:fillRect/>
          </a:stretch>
        </p:blipFill>
        <p:spPr>
          <a:xfrm>
            <a:off x="4740750" y="2071373"/>
            <a:ext cx="4233700" cy="1214825"/>
          </a:xfrm>
          <a:prstGeom prst="rect">
            <a:avLst/>
          </a:prstGeom>
          <a:noFill/>
          <a:ln>
            <a:noFill/>
          </a:ln>
          <a:effectLst>
            <a:outerShdw blurRad="57150" dist="19050" dir="5400000" algn="bl" rotWithShape="0">
              <a:srgbClr val="000000">
                <a:alpha val="50000"/>
              </a:srgbClr>
            </a:outerShdw>
          </a:effectLst>
        </p:spPr>
      </p:pic>
      <p:pic>
        <p:nvPicPr>
          <p:cNvPr id="695" name="Google Shape;695;p96"/>
          <p:cNvPicPr preferRelativeResize="0"/>
          <p:nvPr/>
        </p:nvPicPr>
        <p:blipFill>
          <a:blip r:embed="rId5">
            <a:alphaModFix/>
          </a:blip>
          <a:stretch>
            <a:fillRect/>
          </a:stretch>
        </p:blipFill>
        <p:spPr>
          <a:xfrm>
            <a:off x="4740750" y="3395271"/>
            <a:ext cx="4233699" cy="13343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7"/>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Visualization</a:t>
            </a:r>
            <a:endParaRPr>
              <a:solidFill>
                <a:schemeClr val="dk1"/>
              </a:solidFill>
              <a:latin typeface="Open Sans"/>
              <a:ea typeface="Open Sans"/>
              <a:cs typeface="Open Sans"/>
              <a:sym typeface="Open Sans"/>
            </a:endParaRPr>
          </a:p>
        </p:txBody>
      </p:sp>
      <p:sp>
        <p:nvSpPr>
          <p:cNvPr id="701" name="Google Shape;701;p97"/>
          <p:cNvSpPr txBox="1"/>
          <p:nvPr/>
        </p:nvSpPr>
        <p:spPr>
          <a:xfrm>
            <a:off x="0" y="1818231"/>
            <a:ext cx="45720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Bloom</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NeoDash</a:t>
            </a:r>
            <a:endParaRPr sz="1600" b="1">
              <a:solidFill>
                <a:schemeClr val="lt1"/>
              </a:solidFill>
              <a:latin typeface="Open Sans"/>
              <a:ea typeface="Open Sans"/>
              <a:cs typeface="Open Sans"/>
              <a:sym typeface="Open Sans"/>
            </a:endParaRPr>
          </a:p>
        </p:txBody>
      </p:sp>
      <p:sp>
        <p:nvSpPr>
          <p:cNvPr id="702" name="Google Shape;702;p97"/>
          <p:cNvSpPr txBox="1"/>
          <p:nvPr/>
        </p:nvSpPr>
        <p:spPr>
          <a:xfrm>
            <a:off x="481050" y="4090100"/>
            <a:ext cx="3609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neo4j.com/product/bloom/</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neo4j.com/labs/neodash/</a:t>
            </a:r>
            <a:endParaRPr>
              <a:latin typeface="Open Sans"/>
              <a:ea typeface="Open Sans"/>
              <a:cs typeface="Open Sans"/>
              <a:sym typeface="Open Sans"/>
            </a:endParaRPr>
          </a:p>
        </p:txBody>
      </p:sp>
      <p:pic>
        <p:nvPicPr>
          <p:cNvPr id="703" name="Google Shape;703;p97"/>
          <p:cNvPicPr preferRelativeResize="0"/>
          <p:nvPr/>
        </p:nvPicPr>
        <p:blipFill>
          <a:blip r:embed="rId3">
            <a:alphaModFix/>
          </a:blip>
          <a:stretch>
            <a:fillRect/>
          </a:stretch>
        </p:blipFill>
        <p:spPr>
          <a:xfrm>
            <a:off x="4675575" y="995125"/>
            <a:ext cx="4380223" cy="1308825"/>
          </a:xfrm>
          <a:prstGeom prst="rect">
            <a:avLst/>
          </a:prstGeom>
          <a:noFill/>
          <a:ln>
            <a:noFill/>
          </a:ln>
          <a:effectLst>
            <a:outerShdw blurRad="57150" dist="19050" dir="5400000" algn="bl" rotWithShape="0">
              <a:srgbClr val="000000">
                <a:alpha val="50000"/>
              </a:srgbClr>
            </a:outerShdw>
          </a:effectLst>
        </p:spPr>
      </p:pic>
      <p:pic>
        <p:nvPicPr>
          <p:cNvPr id="704" name="Google Shape;704;p97"/>
          <p:cNvPicPr preferRelativeResize="0"/>
          <p:nvPr/>
        </p:nvPicPr>
        <p:blipFill>
          <a:blip r:embed="rId4">
            <a:alphaModFix/>
          </a:blip>
          <a:stretch>
            <a:fillRect/>
          </a:stretch>
        </p:blipFill>
        <p:spPr>
          <a:xfrm>
            <a:off x="4675575" y="2398825"/>
            <a:ext cx="4334175" cy="2399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8"/>
          <p:cNvSpPr txBox="1">
            <a:spLocks noGrp="1"/>
          </p:cNvSpPr>
          <p:nvPr>
            <p:ph type="title" idx="2"/>
          </p:nvPr>
        </p:nvSpPr>
        <p:spPr>
          <a:xfrm>
            <a:off x="0" y="0"/>
            <a:ext cx="8776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latin typeface="Open Sans"/>
                <a:ea typeface="Open Sans"/>
                <a:cs typeface="Open Sans"/>
                <a:sym typeface="Open Sans"/>
              </a:rPr>
              <a:t>Dev Tools</a:t>
            </a:r>
            <a:endParaRPr>
              <a:solidFill>
                <a:schemeClr val="dk1"/>
              </a:solidFill>
              <a:latin typeface="Open Sans"/>
              <a:ea typeface="Open Sans"/>
              <a:cs typeface="Open Sans"/>
              <a:sym typeface="Open Sans"/>
            </a:endParaRPr>
          </a:p>
        </p:txBody>
      </p:sp>
      <p:sp>
        <p:nvSpPr>
          <p:cNvPr id="710" name="Google Shape;710;p98"/>
          <p:cNvSpPr txBox="1"/>
          <p:nvPr/>
        </p:nvSpPr>
        <p:spPr>
          <a:xfrm>
            <a:off x="0" y="1542081"/>
            <a:ext cx="45720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Arrows</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Desktop</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Browser</a:t>
            </a:r>
            <a:endParaRPr sz="1600" b="1">
              <a:solidFill>
                <a:schemeClr val="lt1"/>
              </a:solidFill>
              <a:latin typeface="Open Sans"/>
              <a:ea typeface="Open Sans"/>
              <a:cs typeface="Open Sans"/>
              <a:sym typeface="Open Sans"/>
            </a:endParaRPr>
          </a:p>
          <a:p>
            <a:pPr marL="457200" lvl="0" indent="0" algn="l" rtl="0">
              <a:spcBef>
                <a:spcPts val="0"/>
              </a:spcBef>
              <a:spcAft>
                <a:spcPts val="0"/>
              </a:spcAft>
              <a:buNone/>
            </a:pPr>
            <a:endParaRPr sz="1600" b="1">
              <a:solidFill>
                <a:schemeClr val="lt1"/>
              </a:solidFill>
              <a:latin typeface="Open Sans"/>
              <a:ea typeface="Open Sans"/>
              <a:cs typeface="Open Sans"/>
              <a:sym typeface="Open Sans"/>
            </a:endParaRPr>
          </a:p>
          <a:p>
            <a:pPr marL="457200" lvl="0" indent="-330200" algn="l" rtl="0">
              <a:spcBef>
                <a:spcPts val="0"/>
              </a:spcBef>
              <a:spcAft>
                <a:spcPts val="0"/>
              </a:spcAft>
              <a:buClr>
                <a:schemeClr val="lt1"/>
              </a:buClr>
              <a:buSzPts val="1600"/>
              <a:buFont typeface="Open Sans"/>
              <a:buChar char="●"/>
            </a:pPr>
            <a:r>
              <a:rPr lang="en" sz="1600" b="1">
                <a:solidFill>
                  <a:schemeClr val="lt1"/>
                </a:solidFill>
                <a:latin typeface="Open Sans"/>
                <a:ea typeface="Open Sans"/>
                <a:cs typeface="Open Sans"/>
                <a:sym typeface="Open Sans"/>
              </a:rPr>
              <a:t>Neo4j Data Importer</a:t>
            </a:r>
            <a:endParaRPr sz="1600" b="1">
              <a:solidFill>
                <a:schemeClr val="lt1"/>
              </a:solidFill>
              <a:latin typeface="Open Sans"/>
              <a:ea typeface="Open Sans"/>
              <a:cs typeface="Open Sans"/>
              <a:sym typeface="Open Sans"/>
            </a:endParaRPr>
          </a:p>
        </p:txBody>
      </p:sp>
      <p:sp>
        <p:nvSpPr>
          <p:cNvPr id="711" name="Google Shape;711;p98"/>
          <p:cNvSpPr txBox="1"/>
          <p:nvPr/>
        </p:nvSpPr>
        <p:spPr>
          <a:xfrm>
            <a:off x="446525" y="3906000"/>
            <a:ext cx="3868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neo4j.com/labs/</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neo4j.com/developer/neo4j-desktop/</a:t>
            </a:r>
            <a:br>
              <a:rPr lang="en">
                <a:latin typeface="Open Sans"/>
                <a:ea typeface="Open Sans"/>
                <a:cs typeface="Open Sans"/>
                <a:sym typeface="Open Sans"/>
              </a:rPr>
            </a:br>
            <a:r>
              <a:rPr lang="en">
                <a:latin typeface="Open Sans"/>
                <a:ea typeface="Open Sans"/>
                <a:cs typeface="Open Sans"/>
                <a:sym typeface="Open Sans"/>
              </a:rPr>
              <a:t>neo4j.com/docs/browser-manual/current/</a:t>
            </a:r>
            <a:endParaRPr>
              <a:latin typeface="Open Sans"/>
              <a:ea typeface="Open Sans"/>
              <a:cs typeface="Open Sans"/>
              <a:sym typeface="Open Sans"/>
            </a:endParaRPr>
          </a:p>
        </p:txBody>
      </p:sp>
      <p:pic>
        <p:nvPicPr>
          <p:cNvPr id="712" name="Google Shape;712;p98"/>
          <p:cNvPicPr preferRelativeResize="0"/>
          <p:nvPr/>
        </p:nvPicPr>
        <p:blipFill>
          <a:blip r:embed="rId3">
            <a:alphaModFix/>
          </a:blip>
          <a:stretch>
            <a:fillRect/>
          </a:stretch>
        </p:blipFill>
        <p:spPr>
          <a:xfrm>
            <a:off x="4643850" y="92250"/>
            <a:ext cx="3425699" cy="1846650"/>
          </a:xfrm>
          <a:prstGeom prst="rect">
            <a:avLst/>
          </a:prstGeom>
          <a:noFill/>
          <a:ln>
            <a:noFill/>
          </a:ln>
          <a:effectLst>
            <a:outerShdw blurRad="57150" dist="19050" dir="5400000" algn="bl" rotWithShape="0">
              <a:srgbClr val="000000">
                <a:alpha val="50000"/>
              </a:srgbClr>
            </a:outerShdw>
          </a:effectLst>
        </p:spPr>
      </p:pic>
      <p:pic>
        <p:nvPicPr>
          <p:cNvPr id="713" name="Google Shape;713;p98"/>
          <p:cNvPicPr preferRelativeResize="0"/>
          <p:nvPr/>
        </p:nvPicPr>
        <p:blipFill>
          <a:blip r:embed="rId4">
            <a:alphaModFix/>
          </a:blip>
          <a:stretch>
            <a:fillRect/>
          </a:stretch>
        </p:blipFill>
        <p:spPr>
          <a:xfrm>
            <a:off x="4643850" y="1953900"/>
            <a:ext cx="3425699" cy="1567150"/>
          </a:xfrm>
          <a:prstGeom prst="rect">
            <a:avLst/>
          </a:prstGeom>
          <a:noFill/>
          <a:ln>
            <a:noFill/>
          </a:ln>
          <a:effectLst>
            <a:outerShdw blurRad="57150" dist="19050" dir="5400000" algn="bl" rotWithShape="0">
              <a:srgbClr val="000000">
                <a:alpha val="50000"/>
              </a:srgbClr>
            </a:outerShdw>
          </a:effectLst>
        </p:spPr>
      </p:pic>
      <p:pic>
        <p:nvPicPr>
          <p:cNvPr id="714" name="Google Shape;714;p98"/>
          <p:cNvPicPr preferRelativeResize="0"/>
          <p:nvPr/>
        </p:nvPicPr>
        <p:blipFill>
          <a:blip r:embed="rId5">
            <a:alphaModFix/>
          </a:blip>
          <a:stretch>
            <a:fillRect/>
          </a:stretch>
        </p:blipFill>
        <p:spPr>
          <a:xfrm>
            <a:off x="4643850" y="3588725"/>
            <a:ext cx="3425699" cy="148744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9"/>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How do I continue my journey with Neo4j?</a:t>
            </a:r>
            <a:endParaRPr>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0"/>
          <p:cNvSpPr txBox="1">
            <a:spLocks noGrp="1"/>
          </p:cNvSpPr>
          <p:nvPr>
            <p:ph type="body" idx="3"/>
          </p:nvPr>
        </p:nvSpPr>
        <p:spPr>
          <a:xfrm>
            <a:off x="416800" y="1068425"/>
            <a:ext cx="3703200" cy="3627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Free online training and certification:</a:t>
            </a:r>
            <a:endParaRPr sz="1600" b="1">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 sz="1600" i="1">
                <a:solidFill>
                  <a:schemeClr val="lt1"/>
                </a:solidFill>
                <a:latin typeface="Open Sans"/>
                <a:ea typeface="Open Sans"/>
                <a:cs typeface="Open Sans"/>
                <a:sym typeface="Open Sans"/>
              </a:rPr>
              <a:t>graphacademy.neo4j.com/</a:t>
            </a:r>
            <a:endParaRPr sz="1600" i="1">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 sz="1600" i="1">
                <a:solidFill>
                  <a:schemeClr val="lt1"/>
                </a:solidFill>
                <a:latin typeface="Open Sans"/>
                <a:ea typeface="Open Sans"/>
                <a:cs typeface="Open Sans"/>
                <a:sym typeface="Open Sans"/>
              </a:rPr>
              <a:t>dev.neo4j.com/datasets</a:t>
            </a:r>
            <a:endParaRPr sz="1600" i="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sz="1600">
              <a:solidFill>
                <a:schemeClr val="lt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r>
              <a:rPr lang="en" sz="1600" b="1">
                <a:solidFill>
                  <a:schemeClr val="lt1"/>
                </a:solidFill>
                <a:latin typeface="Open Sans"/>
                <a:ea typeface="Open Sans"/>
                <a:cs typeface="Open Sans"/>
                <a:sym typeface="Open Sans"/>
              </a:rPr>
              <a:t>How to, best practices, hands on and community stories:</a:t>
            </a:r>
            <a:endParaRPr sz="1600" b="1">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 sz="1600" i="1">
                <a:solidFill>
                  <a:schemeClr val="lt1"/>
                </a:solidFill>
                <a:latin typeface="Open Sans"/>
                <a:ea typeface="Open Sans"/>
                <a:cs typeface="Open Sans"/>
                <a:sym typeface="Open Sans"/>
              </a:rPr>
              <a:t>dev.neo4j.com/videos</a:t>
            </a:r>
            <a:endParaRPr sz="1600" i="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endParaRPr sz="1600" i="1">
              <a:solidFill>
                <a:schemeClr val="lt1"/>
              </a:solidFill>
              <a:latin typeface="Open Sans"/>
              <a:ea typeface="Open Sans"/>
              <a:cs typeface="Open Sans"/>
              <a:sym typeface="Open Sans"/>
            </a:endParaRPr>
          </a:p>
          <a:p>
            <a:pPr marL="0" lvl="0" indent="0" algn="l" rtl="0">
              <a:lnSpc>
                <a:spcPct val="100000"/>
              </a:lnSpc>
              <a:spcBef>
                <a:spcPts val="0"/>
              </a:spcBef>
              <a:spcAft>
                <a:spcPts val="0"/>
              </a:spcAft>
              <a:buNone/>
            </a:pPr>
            <a:r>
              <a:rPr lang="en" sz="1600" b="1">
                <a:solidFill>
                  <a:schemeClr val="lt1"/>
                </a:solidFill>
                <a:latin typeface="Open Sans"/>
                <a:ea typeface="Open Sans"/>
                <a:cs typeface="Open Sans"/>
                <a:sym typeface="Open Sans"/>
              </a:rPr>
              <a:t>Come say hello :)</a:t>
            </a:r>
            <a:endParaRPr sz="1600" b="1">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 sz="1600" i="1">
                <a:solidFill>
                  <a:schemeClr val="lt1"/>
                </a:solidFill>
                <a:latin typeface="Open Sans"/>
                <a:ea typeface="Open Sans"/>
                <a:cs typeface="Open Sans"/>
                <a:sym typeface="Open Sans"/>
              </a:rPr>
              <a:t>dev.neo4j.com/chat</a:t>
            </a:r>
            <a:endParaRPr sz="1600" i="1">
              <a:solidFill>
                <a:schemeClr val="lt1"/>
              </a:solidFill>
              <a:latin typeface="Open Sans"/>
              <a:ea typeface="Open Sans"/>
              <a:cs typeface="Open Sans"/>
              <a:sym typeface="Open Sans"/>
            </a:endParaRPr>
          </a:p>
          <a:p>
            <a:pPr marL="457200" lvl="0" indent="-330200" algn="l" rtl="0">
              <a:lnSpc>
                <a:spcPct val="100000"/>
              </a:lnSpc>
              <a:spcBef>
                <a:spcPts val="0"/>
              </a:spcBef>
              <a:spcAft>
                <a:spcPts val="0"/>
              </a:spcAft>
              <a:buClr>
                <a:schemeClr val="lt1"/>
              </a:buClr>
              <a:buSzPts val="1600"/>
              <a:buFont typeface="Open Sans"/>
              <a:buChar char="•"/>
            </a:pPr>
            <a:r>
              <a:rPr lang="en" sz="1600" i="1">
                <a:solidFill>
                  <a:schemeClr val="lt1"/>
                </a:solidFill>
                <a:latin typeface="Open Sans"/>
                <a:ea typeface="Open Sans"/>
                <a:cs typeface="Open Sans"/>
                <a:sym typeface="Open Sans"/>
              </a:rPr>
              <a:t>dev.neo4j.com/forum</a:t>
            </a:r>
            <a:endParaRPr sz="1600" i="1">
              <a:solidFill>
                <a:schemeClr val="lt1"/>
              </a:solidFill>
              <a:latin typeface="Open Sans"/>
              <a:ea typeface="Open Sans"/>
              <a:cs typeface="Open Sans"/>
              <a:sym typeface="Open Sans"/>
            </a:endParaRPr>
          </a:p>
        </p:txBody>
      </p:sp>
      <p:sp>
        <p:nvSpPr>
          <p:cNvPr id="725" name="Google Shape;725;p100"/>
          <p:cNvSpPr txBox="1">
            <a:spLocks noGrp="1"/>
          </p:cNvSpPr>
          <p:nvPr>
            <p:ph type="title" idx="2"/>
          </p:nvPr>
        </p:nvSpPr>
        <p:spPr>
          <a:xfrm>
            <a:off x="416810" y="368825"/>
            <a:ext cx="3703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Continue your journey</a:t>
            </a:r>
            <a:endParaRPr>
              <a:latin typeface="Open Sans"/>
              <a:ea typeface="Open Sans"/>
              <a:cs typeface="Open Sans"/>
              <a:sym typeface="Open Sans"/>
            </a:endParaRPr>
          </a:p>
        </p:txBody>
      </p:sp>
      <p:pic>
        <p:nvPicPr>
          <p:cNvPr id="726" name="Google Shape;726;p100"/>
          <p:cNvPicPr preferRelativeResize="0"/>
          <p:nvPr/>
        </p:nvPicPr>
        <p:blipFill>
          <a:blip r:embed="rId3">
            <a:alphaModFix/>
          </a:blip>
          <a:stretch>
            <a:fillRect/>
          </a:stretch>
        </p:blipFill>
        <p:spPr>
          <a:xfrm>
            <a:off x="4678875" y="146450"/>
            <a:ext cx="4399555" cy="2019327"/>
          </a:xfrm>
          <a:prstGeom prst="rect">
            <a:avLst/>
          </a:prstGeom>
          <a:noFill/>
          <a:ln>
            <a:noFill/>
          </a:ln>
        </p:spPr>
      </p:pic>
      <p:pic>
        <p:nvPicPr>
          <p:cNvPr id="727" name="Google Shape;727;p100"/>
          <p:cNvPicPr preferRelativeResize="0"/>
          <p:nvPr/>
        </p:nvPicPr>
        <p:blipFill>
          <a:blip r:embed="rId4">
            <a:alphaModFix/>
          </a:blip>
          <a:stretch>
            <a:fillRect/>
          </a:stretch>
        </p:blipFill>
        <p:spPr>
          <a:xfrm>
            <a:off x="4850075" y="2262800"/>
            <a:ext cx="4057153" cy="25613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1"/>
          <p:cNvSpPr txBox="1">
            <a:spLocks noGrp="1"/>
          </p:cNvSpPr>
          <p:nvPr>
            <p:ph type="title"/>
          </p:nvPr>
        </p:nvSpPr>
        <p:spPr>
          <a:xfrm>
            <a:off x="0" y="1511521"/>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Thank you!</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5" name="Picture 4">
            <a:extLst>
              <a:ext uri="{FF2B5EF4-FFF2-40B4-BE49-F238E27FC236}">
                <a16:creationId xmlns:a16="http://schemas.microsoft.com/office/drawing/2014/main" id="{883787D0-36AA-ED27-F66D-7B79346B4CF2}"/>
              </a:ext>
            </a:extLst>
          </p:cNvPr>
          <p:cNvPicPr>
            <a:picLocks noChangeAspect="1"/>
          </p:cNvPicPr>
          <p:nvPr/>
        </p:nvPicPr>
        <p:blipFill>
          <a:blip r:embed="rId3"/>
          <a:stretch>
            <a:fillRect/>
          </a:stretch>
        </p:blipFill>
        <p:spPr>
          <a:xfrm>
            <a:off x="0" y="365855"/>
            <a:ext cx="9144000" cy="39953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3" name="Picture 2">
            <a:extLst>
              <a:ext uri="{FF2B5EF4-FFF2-40B4-BE49-F238E27FC236}">
                <a16:creationId xmlns:a16="http://schemas.microsoft.com/office/drawing/2014/main" id="{33F6D86E-3520-329E-D08C-F2D0F0C91861}"/>
              </a:ext>
            </a:extLst>
          </p:cNvPr>
          <p:cNvPicPr>
            <a:picLocks noChangeAspect="1"/>
          </p:cNvPicPr>
          <p:nvPr/>
        </p:nvPicPr>
        <p:blipFill>
          <a:blip r:embed="rId3"/>
          <a:stretch>
            <a:fillRect/>
          </a:stretch>
        </p:blipFill>
        <p:spPr>
          <a:xfrm>
            <a:off x="0" y="329785"/>
            <a:ext cx="9144000" cy="38139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0" y="487424"/>
            <a:ext cx="9144000" cy="1536000"/>
          </a:xfrm>
          <a:prstGeom prst="rect">
            <a:avLst/>
          </a:prstGeom>
          <a:noFill/>
          <a:ln>
            <a:noFill/>
          </a:ln>
        </p:spPr>
        <p:txBody>
          <a:bodyPr spcFirstLastPara="1" wrap="square" lIns="19050" tIns="19050" rIns="19050" bIns="19050" anchor="ctr" anchorCtr="0">
            <a:noAutofit/>
          </a:bodyPr>
          <a:lstStyle/>
          <a:p>
            <a:pPr marL="0" lvl="0" indent="0" algn="ctr" rtl="0">
              <a:lnSpc>
                <a:spcPct val="100000"/>
              </a:lnSpc>
              <a:spcBef>
                <a:spcPts val="0"/>
              </a:spcBef>
              <a:spcAft>
                <a:spcPts val="0"/>
              </a:spcAft>
              <a:buClr>
                <a:srgbClr val="FFFFFF"/>
              </a:buClr>
              <a:buSzPts val="4500"/>
              <a:buFont typeface="Open Sans ExtraBold"/>
              <a:buNone/>
            </a:pPr>
            <a:r>
              <a:rPr lang="en">
                <a:latin typeface="Open Sans"/>
                <a:ea typeface="Open Sans"/>
                <a:cs typeface="Open Sans"/>
                <a:sym typeface="Open Sans"/>
              </a:rPr>
              <a:t>What is a Graph?</a:t>
            </a:r>
            <a:endParaRPr>
              <a:latin typeface="Open Sans"/>
              <a:ea typeface="Open Sans"/>
              <a:cs typeface="Open Sans"/>
              <a:sym typeface="Open Sans"/>
            </a:endParaRPr>
          </a:p>
        </p:txBody>
      </p:sp>
      <p:sp>
        <p:nvSpPr>
          <p:cNvPr id="310" name="Google Shape;310;p43"/>
          <p:cNvSpPr txBox="1">
            <a:spLocks noGrp="1"/>
          </p:cNvSpPr>
          <p:nvPr>
            <p:ph type="subTitle" idx="1"/>
          </p:nvPr>
        </p:nvSpPr>
        <p:spPr>
          <a:xfrm>
            <a:off x="4114800" y="2789624"/>
            <a:ext cx="1310700" cy="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Open Sans"/>
                <a:ea typeface="Open Sans"/>
                <a:cs typeface="Open Sans"/>
                <a:sym typeface="Open Sans"/>
              </a:rPr>
              <a:t>versus</a:t>
            </a:r>
            <a:endParaRPr sz="2000">
              <a:latin typeface="Open Sans"/>
              <a:ea typeface="Open Sans"/>
              <a:cs typeface="Open Sans"/>
              <a:sym typeface="Open Sans"/>
            </a:endParaRPr>
          </a:p>
        </p:txBody>
      </p:sp>
      <p:pic>
        <p:nvPicPr>
          <p:cNvPr id="311" name="Google Shape;311;p43"/>
          <p:cNvPicPr preferRelativeResize="0"/>
          <p:nvPr/>
        </p:nvPicPr>
        <p:blipFill>
          <a:blip r:embed="rId3">
            <a:alphaModFix/>
          </a:blip>
          <a:stretch>
            <a:fillRect/>
          </a:stretch>
        </p:blipFill>
        <p:spPr>
          <a:xfrm>
            <a:off x="5687125" y="2134624"/>
            <a:ext cx="2143125" cy="2143125"/>
          </a:xfrm>
          <a:prstGeom prst="rect">
            <a:avLst/>
          </a:prstGeom>
          <a:noFill/>
          <a:ln>
            <a:noFill/>
          </a:ln>
          <a:effectLst>
            <a:outerShdw blurRad="57150" dist="19050" dir="5400000" algn="bl" rotWithShape="0">
              <a:srgbClr val="000000">
                <a:alpha val="50000"/>
              </a:srgbClr>
            </a:outerShdw>
          </a:effectLst>
        </p:spPr>
      </p:pic>
      <p:grpSp>
        <p:nvGrpSpPr>
          <p:cNvPr id="312" name="Google Shape;312;p43"/>
          <p:cNvGrpSpPr/>
          <p:nvPr/>
        </p:nvGrpSpPr>
        <p:grpSpPr>
          <a:xfrm>
            <a:off x="1257075" y="2337811"/>
            <a:ext cx="2505075" cy="1828813"/>
            <a:chOff x="1257075" y="2683013"/>
            <a:chExt cx="2505075" cy="1828813"/>
          </a:xfrm>
        </p:grpSpPr>
        <p:pic>
          <p:nvPicPr>
            <p:cNvPr id="313" name="Google Shape;313;p43"/>
            <p:cNvPicPr preferRelativeResize="0"/>
            <p:nvPr/>
          </p:nvPicPr>
          <p:blipFill>
            <a:blip r:embed="rId4">
              <a:alphaModFix/>
            </a:blip>
            <a:stretch>
              <a:fillRect/>
            </a:stretch>
          </p:blipFill>
          <p:spPr>
            <a:xfrm>
              <a:off x="1257075" y="2683013"/>
              <a:ext cx="2505075" cy="1828800"/>
            </a:xfrm>
            <a:prstGeom prst="rect">
              <a:avLst/>
            </a:prstGeom>
            <a:noFill/>
            <a:ln>
              <a:noFill/>
            </a:ln>
            <a:effectLst>
              <a:outerShdw blurRad="57150" dist="19050" dir="5400000" algn="bl" rotWithShape="0">
                <a:srgbClr val="000000">
                  <a:alpha val="50000"/>
                </a:srgbClr>
              </a:outerShdw>
            </a:effectLst>
          </p:spPr>
        </p:pic>
        <p:pic>
          <p:nvPicPr>
            <p:cNvPr id="314" name="Google Shape;314;p43"/>
            <p:cNvPicPr preferRelativeResize="0"/>
            <p:nvPr/>
          </p:nvPicPr>
          <p:blipFill>
            <a:blip r:embed="rId5">
              <a:alphaModFix/>
            </a:blip>
            <a:stretch>
              <a:fillRect/>
            </a:stretch>
          </p:blipFill>
          <p:spPr>
            <a:xfrm>
              <a:off x="3362100" y="4140350"/>
              <a:ext cx="400050" cy="371475"/>
            </a:xfrm>
            <a:prstGeom prst="rect">
              <a:avLst/>
            </a:prstGeom>
            <a:noFill/>
            <a:ln>
              <a:noFill/>
            </a:ln>
            <a:effectLst>
              <a:outerShdw blurRad="57150" dist="19050" dir="5400000" algn="bl" rotWithShape="0">
                <a:srgbClr val="000000">
                  <a:alpha val="50000"/>
                </a:srgbClr>
              </a:outerShdw>
            </a:effec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p:nvPr/>
        </p:nvSpPr>
        <p:spPr>
          <a:xfrm>
            <a:off x="460350" y="619025"/>
            <a:ext cx="8583900" cy="133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a:solidFill>
                  <a:schemeClr val="dk1"/>
                </a:solidFill>
                <a:latin typeface="Open Sans"/>
                <a:ea typeface="Open Sans"/>
                <a:cs typeface="Open Sans"/>
                <a:sym typeface="Open Sans"/>
              </a:rPr>
              <a:t>… a</a:t>
            </a:r>
            <a:r>
              <a:rPr lang="en" sz="1800" i="0" u="none" strike="noStrike" cap="none">
                <a:solidFill>
                  <a:schemeClr val="dk1"/>
                </a:solidFill>
                <a:latin typeface="Open Sans"/>
                <a:ea typeface="Open Sans"/>
                <a:cs typeface="Open Sans"/>
                <a:sym typeface="Open Sans"/>
              </a:rPr>
              <a:t> set of discrete </a:t>
            </a:r>
            <a:r>
              <a:rPr lang="en" sz="1800" b="1">
                <a:solidFill>
                  <a:schemeClr val="dk1"/>
                </a:solidFill>
                <a:latin typeface="Open Sans"/>
                <a:ea typeface="Open Sans"/>
                <a:cs typeface="Open Sans"/>
                <a:sym typeface="Open Sans"/>
              </a:rPr>
              <a:t>entities</a:t>
            </a:r>
            <a:r>
              <a:rPr lang="en" sz="1800" i="0" u="none" strike="noStrike" cap="none">
                <a:solidFill>
                  <a:schemeClr val="dk1"/>
                </a:solidFill>
                <a:latin typeface="Open Sans"/>
                <a:ea typeface="Open Sans"/>
                <a:cs typeface="Open Sans"/>
                <a:sym typeface="Open Sans"/>
              </a:rPr>
              <a:t>, each of which has some set of </a:t>
            </a:r>
            <a:r>
              <a:rPr lang="en" sz="1800" b="1" i="0" u="none" strike="noStrike" cap="none">
                <a:solidFill>
                  <a:schemeClr val="dk1"/>
                </a:solidFill>
                <a:latin typeface="Open Sans"/>
                <a:ea typeface="Open Sans"/>
                <a:cs typeface="Open Sans"/>
                <a:sym typeface="Open Sans"/>
              </a:rPr>
              <a:t>relationships </a:t>
            </a:r>
            <a:r>
              <a:rPr lang="en" sz="1800" i="0" u="none" strike="noStrike" cap="none">
                <a:solidFill>
                  <a:schemeClr val="dk1"/>
                </a:solidFill>
                <a:latin typeface="Open Sans"/>
                <a:ea typeface="Open Sans"/>
                <a:cs typeface="Open Sans"/>
                <a:sym typeface="Open Sans"/>
              </a:rPr>
              <a:t>with the other </a:t>
            </a:r>
            <a:r>
              <a:rPr lang="en" sz="1800">
                <a:solidFill>
                  <a:schemeClr val="dk1"/>
                </a:solidFill>
                <a:latin typeface="Open Sans"/>
                <a:ea typeface="Open Sans"/>
                <a:cs typeface="Open Sans"/>
                <a:sym typeface="Open Sans"/>
              </a:rPr>
              <a:t>entities</a:t>
            </a:r>
            <a:br>
              <a:rPr lang="en" sz="1800">
                <a:solidFill>
                  <a:schemeClr val="dk1"/>
                </a:solidFill>
                <a:latin typeface="Open Sans"/>
                <a:ea typeface="Open Sans"/>
                <a:cs typeface="Open Sans"/>
                <a:sym typeface="Open Sans"/>
              </a:rPr>
            </a:b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 the “mathematical” term for a </a:t>
            </a:r>
            <a:r>
              <a:rPr lang="en" sz="1800" b="1">
                <a:solidFill>
                  <a:schemeClr val="dk1"/>
                </a:solidFill>
                <a:latin typeface="Open Sans"/>
                <a:ea typeface="Open Sans"/>
                <a:cs typeface="Open Sans"/>
                <a:sym typeface="Open Sans"/>
              </a:rPr>
              <a:t>network </a:t>
            </a:r>
            <a:r>
              <a:rPr lang="en" sz="1800">
                <a:solidFill>
                  <a:schemeClr val="dk1"/>
                </a:solidFill>
                <a:latin typeface="Open Sans"/>
                <a:ea typeface="Open Sans"/>
                <a:cs typeface="Open Sans"/>
                <a:sym typeface="Open Sans"/>
              </a:rPr>
              <a:t>of </a:t>
            </a:r>
            <a:r>
              <a:rPr lang="en" sz="1800" b="1">
                <a:solidFill>
                  <a:schemeClr val="dk1"/>
                </a:solidFill>
                <a:latin typeface="Open Sans"/>
                <a:ea typeface="Open Sans"/>
                <a:cs typeface="Open Sans"/>
                <a:sym typeface="Open Sans"/>
              </a:rPr>
              <a:t>vertices </a:t>
            </a:r>
            <a:r>
              <a:rPr lang="en" sz="1800">
                <a:solidFill>
                  <a:schemeClr val="dk1"/>
                </a:solidFill>
                <a:latin typeface="Open Sans"/>
                <a:ea typeface="Open Sans"/>
                <a:cs typeface="Open Sans"/>
                <a:sym typeface="Open Sans"/>
              </a:rPr>
              <a:t>and </a:t>
            </a:r>
            <a:r>
              <a:rPr lang="en" sz="1800" b="1">
                <a:solidFill>
                  <a:schemeClr val="dk1"/>
                </a:solidFill>
                <a:latin typeface="Open Sans"/>
                <a:ea typeface="Open Sans"/>
                <a:cs typeface="Open Sans"/>
                <a:sym typeface="Open Sans"/>
              </a:rPr>
              <a:t>edges </a:t>
            </a:r>
            <a:r>
              <a:rPr lang="en" sz="1800">
                <a:solidFill>
                  <a:schemeClr val="dk1"/>
                </a:solidFill>
                <a:latin typeface="Open Sans"/>
                <a:ea typeface="Open Sans"/>
                <a:cs typeface="Open Sans"/>
                <a:sym typeface="Open Sans"/>
              </a:rPr>
              <a:t>is a </a:t>
            </a:r>
            <a:r>
              <a:rPr lang="en" sz="1800" b="1">
                <a:solidFill>
                  <a:schemeClr val="dk1"/>
                </a:solidFill>
                <a:latin typeface="Open Sans"/>
                <a:ea typeface="Open Sans"/>
                <a:cs typeface="Open Sans"/>
                <a:sym typeface="Open Sans"/>
              </a:rPr>
              <a:t>“Graph”</a:t>
            </a:r>
            <a:endParaRPr sz="1800" b="1" i="0" u="none" strike="noStrike" cap="none">
              <a:solidFill>
                <a:schemeClr val="dk1"/>
              </a:solidFill>
              <a:latin typeface="Open Sans"/>
              <a:ea typeface="Open Sans"/>
              <a:cs typeface="Open Sans"/>
              <a:sym typeface="Open Sans"/>
            </a:endParaRPr>
          </a:p>
        </p:txBody>
      </p:sp>
      <p:pic>
        <p:nvPicPr>
          <p:cNvPr id="321" name="Google Shape;321;p44"/>
          <p:cNvPicPr preferRelativeResize="0"/>
          <p:nvPr/>
        </p:nvPicPr>
        <p:blipFill rotWithShape="1">
          <a:blip r:embed="rId3">
            <a:alphaModFix/>
          </a:blip>
          <a:srcRect/>
          <a:stretch/>
        </p:blipFill>
        <p:spPr>
          <a:xfrm>
            <a:off x="602625" y="2126950"/>
            <a:ext cx="2239259" cy="1764700"/>
          </a:xfrm>
          <a:prstGeom prst="rect">
            <a:avLst/>
          </a:prstGeom>
          <a:noFill/>
          <a:ln>
            <a:noFill/>
          </a:ln>
        </p:spPr>
      </p:pic>
      <p:pic>
        <p:nvPicPr>
          <p:cNvPr id="322" name="Google Shape;322;p44"/>
          <p:cNvPicPr preferRelativeResize="0"/>
          <p:nvPr/>
        </p:nvPicPr>
        <p:blipFill rotWithShape="1">
          <a:blip r:embed="rId4">
            <a:alphaModFix/>
          </a:blip>
          <a:srcRect/>
          <a:stretch/>
        </p:blipFill>
        <p:spPr>
          <a:xfrm>
            <a:off x="6406749" y="2126950"/>
            <a:ext cx="2205876" cy="1764701"/>
          </a:xfrm>
          <a:prstGeom prst="rect">
            <a:avLst/>
          </a:prstGeom>
          <a:noFill/>
          <a:ln>
            <a:noFill/>
          </a:ln>
        </p:spPr>
      </p:pic>
      <p:pic>
        <p:nvPicPr>
          <p:cNvPr id="323" name="Google Shape;323;p44"/>
          <p:cNvPicPr preferRelativeResize="0"/>
          <p:nvPr/>
        </p:nvPicPr>
        <p:blipFill rotWithShape="1">
          <a:blip r:embed="rId5">
            <a:alphaModFix/>
          </a:blip>
          <a:srcRect/>
          <a:stretch/>
        </p:blipFill>
        <p:spPr>
          <a:xfrm>
            <a:off x="3631628" y="2164865"/>
            <a:ext cx="2111060" cy="1688859"/>
          </a:xfrm>
          <a:prstGeom prst="rect">
            <a:avLst/>
          </a:prstGeom>
          <a:noFill/>
          <a:ln>
            <a:noFill/>
          </a:ln>
        </p:spPr>
      </p:pic>
      <p:sp>
        <p:nvSpPr>
          <p:cNvPr id="324" name="Google Shape;324;p44"/>
          <p:cNvSpPr txBox="1"/>
          <p:nvPr/>
        </p:nvSpPr>
        <p:spPr>
          <a:xfrm>
            <a:off x="575513" y="3983675"/>
            <a:ext cx="82233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i="1">
                <a:solidFill>
                  <a:schemeClr val="dk1"/>
                </a:solidFill>
                <a:latin typeface="Open Sans"/>
                <a:ea typeface="Open Sans"/>
                <a:cs typeface="Open Sans"/>
                <a:sym typeface="Open Sans"/>
              </a:rPr>
              <a:t>The “</a:t>
            </a:r>
            <a:r>
              <a:rPr lang="en" sz="1400" b="1" i="1" u="none" strike="noStrike" cap="none">
                <a:solidFill>
                  <a:schemeClr val="dk1"/>
                </a:solidFill>
                <a:latin typeface="Open Sans"/>
                <a:ea typeface="Open Sans"/>
                <a:cs typeface="Open Sans"/>
                <a:sym typeface="Open Sans"/>
              </a:rPr>
              <a:t>Seven Bridges of Konigsberg</a:t>
            </a:r>
            <a:r>
              <a:rPr lang="en" i="1">
                <a:solidFill>
                  <a:schemeClr val="dk1"/>
                </a:solidFill>
                <a:latin typeface="Open Sans"/>
                <a:ea typeface="Open Sans"/>
                <a:cs typeface="Open Sans"/>
                <a:sym typeface="Open Sans"/>
              </a:rPr>
              <a:t>”</a:t>
            </a:r>
            <a:r>
              <a:rPr lang="en" sz="1400" i="1" u="none" strike="noStrike" cap="none">
                <a:solidFill>
                  <a:schemeClr val="dk1"/>
                </a:solidFill>
                <a:latin typeface="Open Sans"/>
                <a:ea typeface="Open Sans"/>
                <a:cs typeface="Open Sans"/>
                <a:sym typeface="Open Sans"/>
              </a:rPr>
              <a:t> problem</a:t>
            </a:r>
            <a:r>
              <a:rPr lang="en" i="1">
                <a:solidFill>
                  <a:schemeClr val="dk1"/>
                </a:solidFill>
                <a:latin typeface="Open Sans"/>
                <a:ea typeface="Open Sans"/>
                <a:cs typeface="Open Sans"/>
                <a:sym typeface="Open Sans"/>
              </a:rPr>
              <a:t> presented by </a:t>
            </a:r>
            <a:r>
              <a:rPr lang="en" sz="1400" b="1" i="1" u="none" strike="noStrike" cap="none">
                <a:solidFill>
                  <a:schemeClr val="dk1"/>
                </a:solidFill>
                <a:latin typeface="Open Sans"/>
                <a:ea typeface="Open Sans"/>
                <a:cs typeface="Open Sans"/>
                <a:sym typeface="Open Sans"/>
              </a:rPr>
              <a:t>Leonhard Euler</a:t>
            </a:r>
            <a:r>
              <a:rPr lang="en" i="1">
                <a:solidFill>
                  <a:schemeClr val="dk1"/>
                </a:solidFill>
                <a:latin typeface="Open Sans"/>
                <a:ea typeface="Open Sans"/>
                <a:cs typeface="Open Sans"/>
                <a:sym typeface="Open Sans"/>
              </a:rPr>
              <a:t> in </a:t>
            </a:r>
            <a:r>
              <a:rPr lang="en" sz="1400" b="1" i="1" u="none" strike="noStrike" cap="none">
                <a:solidFill>
                  <a:schemeClr val="dk1"/>
                </a:solidFill>
                <a:latin typeface="Open Sans"/>
                <a:ea typeface="Open Sans"/>
                <a:cs typeface="Open Sans"/>
                <a:sym typeface="Open Sans"/>
              </a:rPr>
              <a:t>1735 </a:t>
            </a:r>
            <a:r>
              <a:rPr lang="en" sz="1400" i="1" u="none" strike="noStrike" cap="none">
                <a:solidFill>
                  <a:schemeClr val="dk1"/>
                </a:solidFill>
                <a:latin typeface="Open Sans"/>
                <a:ea typeface="Open Sans"/>
                <a:cs typeface="Open Sans"/>
                <a:sym typeface="Open Sans"/>
              </a:rPr>
              <a:t>- The foundation of </a:t>
            </a:r>
            <a:r>
              <a:rPr lang="en" sz="1400" b="1" i="1" u="none" strike="noStrike" cap="none">
                <a:solidFill>
                  <a:schemeClr val="dk1"/>
                </a:solidFill>
                <a:latin typeface="Open Sans"/>
                <a:ea typeface="Open Sans"/>
                <a:cs typeface="Open Sans"/>
                <a:sym typeface="Open Sans"/>
              </a:rPr>
              <a:t>Graph Theory</a:t>
            </a:r>
            <a:endParaRPr sz="1400" b="1" i="1" u="none" strike="noStrike" cap="none">
              <a:solidFill>
                <a:schemeClr val="dk1"/>
              </a:solidFill>
              <a:latin typeface="Open Sans"/>
              <a:ea typeface="Open Sans"/>
              <a:cs typeface="Open Sans"/>
              <a:sym typeface="Open Sans"/>
            </a:endParaRPr>
          </a:p>
        </p:txBody>
      </p:sp>
      <p:cxnSp>
        <p:nvCxnSpPr>
          <p:cNvPr id="325" name="Google Shape;325;p44"/>
          <p:cNvCxnSpPr>
            <a:endCxn id="323" idx="1"/>
          </p:cNvCxnSpPr>
          <p:nvPr/>
        </p:nvCxnSpPr>
        <p:spPr>
          <a:xfrm>
            <a:off x="2887328" y="3009295"/>
            <a:ext cx="744300" cy="0"/>
          </a:xfrm>
          <a:prstGeom prst="straightConnector1">
            <a:avLst/>
          </a:prstGeom>
          <a:noFill/>
          <a:ln w="19050" cap="flat" cmpd="sng">
            <a:solidFill>
              <a:srgbClr val="000000"/>
            </a:solidFill>
            <a:prstDash val="solid"/>
            <a:round/>
            <a:headEnd type="none" w="sm" len="sm"/>
            <a:tailEnd type="stealth" w="med" len="med"/>
          </a:ln>
        </p:spPr>
      </p:cxnSp>
      <p:cxnSp>
        <p:nvCxnSpPr>
          <p:cNvPr id="326" name="Google Shape;326;p44"/>
          <p:cNvCxnSpPr>
            <a:stCxn id="323" idx="3"/>
            <a:endCxn id="322" idx="1"/>
          </p:cNvCxnSpPr>
          <p:nvPr/>
        </p:nvCxnSpPr>
        <p:spPr>
          <a:xfrm>
            <a:off x="5742688" y="3009295"/>
            <a:ext cx="664200" cy="0"/>
          </a:xfrm>
          <a:prstGeom prst="straightConnector1">
            <a:avLst/>
          </a:prstGeom>
          <a:noFill/>
          <a:ln w="19050" cap="flat" cmpd="sng">
            <a:solidFill>
              <a:srgbClr val="000000"/>
            </a:solidFill>
            <a:prstDash val="solid"/>
            <a:round/>
            <a:headEnd type="none" w="sm" len="sm"/>
            <a:tailEnd type="stealth" w="med" len="med"/>
          </a:ln>
        </p:spPr>
      </p:cxnSp>
      <p:sp>
        <p:nvSpPr>
          <p:cNvPr id="327" name="Google Shape;327;p44"/>
          <p:cNvSpPr txBox="1">
            <a:spLocks noGrp="1"/>
          </p:cNvSpPr>
          <p:nvPr>
            <p:ph type="title"/>
          </p:nvPr>
        </p:nvSpPr>
        <p:spPr>
          <a:xfrm>
            <a:off x="367375" y="0"/>
            <a:ext cx="80469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A Graph is …</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18B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4045</Words>
  <Application>Microsoft Office PowerPoint</Application>
  <PresentationFormat>On-screen Show (16:9)</PresentationFormat>
  <Paragraphs>437</Paragraphs>
  <Slides>58</Slides>
  <Notes>58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Calibri</vt:lpstr>
      <vt:lpstr>Helvetica Neue</vt:lpstr>
      <vt:lpstr>Roboto Mono Medium</vt:lpstr>
      <vt:lpstr>Consolas</vt:lpstr>
      <vt:lpstr>Merriweather Sans</vt:lpstr>
      <vt:lpstr>Open Sans</vt:lpstr>
      <vt:lpstr>Open Sans ExtraBold</vt:lpstr>
      <vt:lpstr>Arial</vt:lpstr>
      <vt:lpstr>Neo4j </vt:lpstr>
      <vt:lpstr>Introduction to Neo4j -  a hands-on crash course  </vt:lpstr>
      <vt:lpstr>What are we covering</vt:lpstr>
      <vt:lpstr>…because it takes a few minutes to launch  Let's get started with AuraDB Free  neo4j.com/aura  Do ask in the chat if something doesn't work!</vt:lpstr>
      <vt:lpstr>Time to have a go! with AuraDB Free!</vt:lpstr>
      <vt:lpstr>PowerPoint Presentation</vt:lpstr>
      <vt:lpstr>PowerPoint Presentation</vt:lpstr>
      <vt:lpstr>PowerPoint Presentation</vt:lpstr>
      <vt:lpstr>What is a Graph?</vt:lpstr>
      <vt:lpstr>A Graph is …</vt:lpstr>
      <vt:lpstr>Graphs are everywhere !</vt:lpstr>
      <vt:lpstr>Why are Graphs amazing? Some real-world examples of Impact …</vt:lpstr>
      <vt:lpstr>The Panama Papers, 2016</vt:lpstr>
      <vt:lpstr>The “Panama Papers” Graph Data Model</vt:lpstr>
      <vt:lpstr>The Panama Papers, 2016</vt:lpstr>
      <vt:lpstr>The Paradise Papers, 2017</vt:lpstr>
      <vt:lpstr>The Pandora Papers, 2021</vt:lpstr>
      <vt:lpstr>The Covid Graph Project, 2020</vt:lpstr>
      <vt:lpstr>What makes for a good Graph problem to solve for?</vt:lpstr>
      <vt:lpstr>Scenario 1: Does our problem involve understanding relationships between entities?</vt:lpstr>
      <vt:lpstr>Scenario 2: Does the problem involve a lot of self-referencing to the same type of entity?</vt:lpstr>
      <vt:lpstr>Scenario 3: Does the problem explore relationships of varying or unknown depth?</vt:lpstr>
      <vt:lpstr>Scenario 4: Does our problem involve discovering lots of different routes or paths?</vt:lpstr>
      <vt:lpstr>What is the Neo4j Property Graph Model ?</vt:lpstr>
      <vt:lpstr>Nodes</vt:lpstr>
      <vt:lpstr>Relationships</vt:lpstr>
      <vt:lpstr>Properties</vt:lpstr>
      <vt:lpstr>The Property Graph Model</vt:lpstr>
      <vt:lpstr>Cypher</vt:lpstr>
      <vt:lpstr>Cheatsheet</vt:lpstr>
      <vt:lpstr>PowerPoint Presentation</vt:lpstr>
      <vt:lpstr>… and now, let’s query the Graph together using Cypher !</vt:lpstr>
      <vt:lpstr>PowerPoint Presentation</vt:lpstr>
      <vt:lpstr>PowerPoint Presentation</vt:lpstr>
      <vt:lpstr>PowerPoint Presentation</vt:lpstr>
      <vt:lpstr>PowerPoint Presentation</vt:lpstr>
      <vt:lpstr>PowerPoint Presentation</vt:lpstr>
      <vt:lpstr>Follow along !</vt:lpstr>
      <vt:lpstr>Neo4j Data Importer</vt:lpstr>
      <vt:lpstr>PowerPoint Presentation</vt:lpstr>
      <vt:lpstr>PowerPoint Presentation</vt:lpstr>
      <vt:lpstr>PowerPoint Presentation</vt:lpstr>
      <vt:lpstr>PowerPoint Presentation</vt:lpstr>
      <vt:lpstr>PowerPoint Presentation</vt:lpstr>
      <vt:lpstr>Neo4j Bloom </vt:lpstr>
      <vt:lpstr>PowerPoint Presentation</vt:lpstr>
      <vt:lpstr>PowerPoint Presentation</vt:lpstr>
      <vt:lpstr>PowerPoint Presentation</vt:lpstr>
      <vt:lpstr>PowerPoint Presentation</vt:lpstr>
      <vt:lpstr>The Neo4j Graph Data Platform</vt:lpstr>
      <vt:lpstr>The Neo4j Graph Ecosystem</vt:lpstr>
      <vt:lpstr>Language Drivers</vt:lpstr>
      <vt:lpstr>Connectors &amp; APIs</vt:lpstr>
      <vt:lpstr>Libraries</vt:lpstr>
      <vt:lpstr>Visualization</vt:lpstr>
      <vt:lpstr>Dev Tools</vt:lpstr>
      <vt:lpstr>How do I continue my journey with Neo4j?</vt:lpstr>
      <vt:lpstr>Continue your journey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Neo4j -  a hands-on crash course  </dc:title>
  <cp:lastModifiedBy>Chintan Desai</cp:lastModifiedBy>
  <cp:revision>96</cp:revision>
  <dcterms:modified xsi:type="dcterms:W3CDTF">2023-05-25T04:22:22Z</dcterms:modified>
</cp:coreProperties>
</file>